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tiff" ContentType="image/tiff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notesSlides/notesSlide3.xml" ContentType="application/vnd.openxmlformats-officedocument.presentationml.notesSlide+xml"/>
  <Override PartName="/ppt/tags/tag1.xml" ContentType="application/vnd.openxmlformats-officedocument.presentationml.tags+xml"/>
  <Override PartName="/ppt/notesSlides/notesSlide4.xml" ContentType="application/vnd.openxmlformats-officedocument.presentationml.notesSlide+xml"/>
  <Override PartName="/ppt/tags/tag2.xml" ContentType="application/vnd.openxmlformats-officedocument.presentationml.tags+xml"/>
  <Override PartName="/ppt/notesSlides/notesSlide5.xml" ContentType="application/vnd.openxmlformats-officedocument.presentationml.notesSlide+xml"/>
  <Override PartName="/ppt/tags/tag3.xml" ContentType="application/vnd.openxmlformats-officedocument.presentationml.tags+xml"/>
  <Override PartName="/ppt/notesSlides/notesSlide6.xml" ContentType="application/vnd.openxmlformats-officedocument.presentationml.notesSlide+xml"/>
  <Override PartName="/ppt/tags/tag4.xml" ContentType="application/vnd.openxmlformats-officedocument.presentationml.tags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65" r:id="rId2"/>
    <p:sldMasterId id="2147483679" r:id="rId3"/>
  </p:sldMasterIdLst>
  <p:notesMasterIdLst>
    <p:notesMasterId r:id="rId31"/>
  </p:notesMasterIdLst>
  <p:sldIdLst>
    <p:sldId id="256" r:id="rId4"/>
    <p:sldId id="262" r:id="rId5"/>
    <p:sldId id="370" r:id="rId6"/>
    <p:sldId id="375" r:id="rId7"/>
    <p:sldId id="376" r:id="rId8"/>
    <p:sldId id="377" r:id="rId9"/>
    <p:sldId id="378" r:id="rId10"/>
    <p:sldId id="261" r:id="rId11"/>
    <p:sldId id="263" r:id="rId12"/>
    <p:sldId id="265" r:id="rId13"/>
    <p:sldId id="267" r:id="rId14"/>
    <p:sldId id="273" r:id="rId15"/>
    <p:sldId id="274" r:id="rId16"/>
    <p:sldId id="269" r:id="rId17"/>
    <p:sldId id="270" r:id="rId18"/>
    <p:sldId id="271" r:id="rId19"/>
    <p:sldId id="276" r:id="rId20"/>
    <p:sldId id="373" r:id="rId21"/>
    <p:sldId id="362" r:id="rId22"/>
    <p:sldId id="277" r:id="rId23"/>
    <p:sldId id="278" r:id="rId24"/>
    <p:sldId id="371" r:id="rId25"/>
    <p:sldId id="372" r:id="rId26"/>
    <p:sldId id="368" r:id="rId27"/>
    <p:sldId id="366" r:id="rId28"/>
    <p:sldId id="367" r:id="rId29"/>
    <p:sldId id="374" r:id="rId3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" userDrawn="1">
          <p15:clr>
            <a:srgbClr val="A4A3A4"/>
          </p15:clr>
        </p15:guide>
        <p15:guide id="2" pos="288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Donald Walterick" initials="DW" lastIdx="4" clrIdx="0">
    <p:extLst>
      <p:ext uri="{19B8F6BF-5375-455C-9EA6-DF929625EA0E}">
        <p15:presenceInfo xmlns:p15="http://schemas.microsoft.com/office/powerpoint/2012/main" userId="S::dew@mcscontrols.com::1a2dffaf-a434-45ab-8a98-9f9677c41f61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E699"/>
    <a:srgbClr val="00B0F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84" autoAdjust="0"/>
    <p:restoredTop sz="94713" autoAdjust="0"/>
  </p:normalViewPr>
  <p:slideViewPr>
    <p:cSldViewPr showGuides="1">
      <p:cViewPr varScale="1">
        <p:scale>
          <a:sx n="105" d="100"/>
          <a:sy n="105" d="100"/>
        </p:scale>
        <p:origin x="726" y="84"/>
      </p:cViewPr>
      <p:guideLst>
        <p:guide orient="horz" pos="288"/>
        <p:guide pos="288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howGuides="1">
      <p:cViewPr varScale="1">
        <p:scale>
          <a:sx n="88" d="100"/>
          <a:sy n="88" d="100"/>
        </p:scale>
        <p:origin x="2610" y="72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viewProps" Target="viewProp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commentAuthors" Target="commentAuthor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tableStyles" Target="tableStyle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theme" Target="theme/theme1.xml"/><Relationship Id="rId8" Type="http://schemas.openxmlformats.org/officeDocument/2006/relationships/slide" Target="slides/slide5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baseline="0">
                <a:latin typeface="Arial" pitchFamily="34" charset="0"/>
              </a:defRPr>
            </a:pPr>
            <a:r>
              <a:rPr lang="en-US" sz="1598" baseline="0" dirty="0">
                <a:latin typeface="Arial" pitchFamily="34" charset="0"/>
              </a:rPr>
              <a:t>Customers Types</a:t>
            </a:r>
            <a:endParaRPr lang="en-US" sz="1600" baseline="0" dirty="0">
              <a:latin typeface="Arial" pitchFamily="34" charset="0"/>
            </a:endParaRPr>
          </a:p>
        </c:rich>
      </c:tx>
      <c:overlay val="0"/>
    </c:title>
    <c:autoTitleDeleted val="0"/>
    <c:view3D>
      <c:rotX val="30"/>
      <c:rotY val="172"/>
      <c:rAngAx val="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.10122772773480393"/>
          <c:y val="0.29202990421165015"/>
          <c:w val="0.79754454453039214"/>
          <c:h val="0.60828133256206673"/>
        </c:manualLayout>
      </c:layout>
      <c:pie3D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Customer Base</c:v>
                </c:pt>
              </c:strCache>
            </c:strRef>
          </c:tx>
          <c:dPt>
            <c:idx val="0"/>
            <c:bubble3D val="0"/>
            <c:extLst>
              <c:ext xmlns:c16="http://schemas.microsoft.com/office/drawing/2014/chart" uri="{C3380CC4-5D6E-409C-BE32-E72D297353CC}">
                <c16:uniqueId val="{00000000-0871-4EE9-BAF3-164BE3AB2849}"/>
              </c:ext>
            </c:extLst>
          </c:dPt>
          <c:dPt>
            <c:idx val="1"/>
            <c:bubble3D val="0"/>
            <c:extLst>
              <c:ext xmlns:c16="http://schemas.microsoft.com/office/drawing/2014/chart" uri="{C3380CC4-5D6E-409C-BE32-E72D297353CC}">
                <c16:uniqueId val="{00000001-0871-4EE9-BAF3-164BE3AB2849}"/>
              </c:ext>
            </c:extLst>
          </c:dPt>
          <c:dPt>
            <c:idx val="2"/>
            <c:bubble3D val="0"/>
            <c:extLst>
              <c:ext xmlns:c16="http://schemas.microsoft.com/office/drawing/2014/chart" uri="{C3380CC4-5D6E-409C-BE32-E72D297353CC}">
                <c16:uniqueId val="{00000002-0871-4EE9-BAF3-164BE3AB2849}"/>
              </c:ext>
            </c:extLst>
          </c:dPt>
          <c:dLbls>
            <c:spPr>
              <a:noFill/>
              <a:ln>
                <a:noFill/>
              </a:ln>
              <a:effectLst/>
            </c:spPr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Sheet1!$A$2:$A$4</c:f>
              <c:strCache>
                <c:ptCount val="3"/>
                <c:pt idx="0">
                  <c:v>Contractors</c:v>
                </c:pt>
                <c:pt idx="1">
                  <c:v>OEM</c:v>
                </c:pt>
                <c:pt idx="2">
                  <c:v>Nuclear</c:v>
                </c:pt>
              </c:strCache>
            </c:strRef>
          </c:cat>
          <c:val>
            <c:numRef>
              <c:f>Sheet1!$B$2:$B$4</c:f>
              <c:numCache>
                <c:formatCode>General</c:formatCode>
                <c:ptCount val="3"/>
                <c:pt idx="0">
                  <c:v>52</c:v>
                </c:pt>
                <c:pt idx="1">
                  <c:v>45</c:v>
                </c:pt>
                <c:pt idx="2">
                  <c:v>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0871-4EE9-BAF3-164BE3AB284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 w="25363">
          <a:noFill/>
        </a:ln>
      </c:spPr>
    </c:plotArea>
    <c:legend>
      <c:legendPos val="t"/>
      <c:overlay val="0"/>
    </c:legend>
    <c:plotVisOnly val="1"/>
    <c:dispBlanksAs val="gap"/>
    <c:showDLblsOverMax val="0"/>
  </c:chart>
  <c:txPr>
    <a:bodyPr/>
    <a:lstStyle/>
    <a:p>
      <a:pPr>
        <a:defRPr sz="1797"/>
      </a:pPr>
      <a:endParaRPr lang="en-US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1398" baseline="0">
                <a:latin typeface="Arial" pitchFamily="34" charset="0"/>
              </a:defRPr>
            </a:pPr>
            <a:r>
              <a:rPr lang="en-US" sz="1598" baseline="0" dirty="0">
                <a:latin typeface="Arial" pitchFamily="34" charset="0"/>
              </a:rPr>
              <a:t>Customer Location</a:t>
            </a:r>
            <a:endParaRPr lang="en-US" sz="1600" baseline="0" dirty="0">
              <a:latin typeface="Arial" pitchFamily="34" charset="0"/>
            </a:endParaRPr>
          </a:p>
        </c:rich>
      </c:tx>
      <c:overlay val="0"/>
    </c:title>
    <c:autoTitleDeleted val="0"/>
    <c:view3D>
      <c:rotX val="30"/>
      <c:rotY val="112"/>
      <c:rAngAx val="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Customer Base</c:v>
                </c:pt>
              </c:strCache>
            </c:strRef>
          </c:tx>
          <c:dPt>
            <c:idx val="0"/>
            <c:bubble3D val="0"/>
            <c:extLst>
              <c:ext xmlns:c16="http://schemas.microsoft.com/office/drawing/2014/chart" uri="{C3380CC4-5D6E-409C-BE32-E72D297353CC}">
                <c16:uniqueId val="{00000000-9A7E-41E6-995E-8B68622ECD92}"/>
              </c:ext>
            </c:extLst>
          </c:dPt>
          <c:dPt>
            <c:idx val="1"/>
            <c:bubble3D val="0"/>
            <c:extLst>
              <c:ext xmlns:c16="http://schemas.microsoft.com/office/drawing/2014/chart" uri="{C3380CC4-5D6E-409C-BE32-E72D297353CC}">
                <c16:uniqueId val="{00000001-9A7E-41E6-995E-8B68622ECD92}"/>
              </c:ext>
            </c:extLst>
          </c:dPt>
          <c:dLbls>
            <c:spPr>
              <a:noFill/>
              <a:ln>
                <a:noFill/>
              </a:ln>
              <a:effectLst/>
            </c:spPr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Sheet1!$A$2:$A$3</c:f>
              <c:strCache>
                <c:ptCount val="2"/>
                <c:pt idx="0">
                  <c:v>United States</c:v>
                </c:pt>
                <c:pt idx="1">
                  <c:v>International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69</c:v>
                </c:pt>
                <c:pt idx="1">
                  <c:v>31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9A7E-41E6-995E-8B68622ECD9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 w="25363">
          <a:noFill/>
        </a:ln>
      </c:spPr>
    </c:plotArea>
    <c:legend>
      <c:legendPos val="t"/>
      <c:layout>
        <c:manualLayout>
          <c:xMode val="edge"/>
          <c:yMode val="edge"/>
          <c:x val="4.295868883435032E-2"/>
          <c:y val="0.14582483717231834"/>
          <c:w val="0.89999980594544349"/>
          <c:h val="9.3469146777829151E-2"/>
        </c:manualLayout>
      </c:layout>
      <c:overlay val="0"/>
    </c:legend>
    <c:plotVisOnly val="1"/>
    <c:dispBlanksAs val="gap"/>
    <c:showDLblsOverMax val="0"/>
  </c:chart>
  <c:txPr>
    <a:bodyPr/>
    <a:lstStyle/>
    <a:p>
      <a:pPr>
        <a:defRPr sz="1797"/>
      </a:pPr>
      <a:endParaRPr lang="en-US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843F782-6E34-40F7-BBF4-08084AA12F95}" type="datetimeFigureOut">
              <a:rPr lang="en-US" smtClean="0"/>
              <a:t>6/9/2022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A00A552-ECB7-4BD6-966D-57BCF05068A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721047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Start Presentation with this screen remaining until class is settled.</a:t>
            </a:r>
          </a:p>
          <a:p>
            <a:r>
              <a:rPr lang="en-US" dirty="0"/>
              <a:t>Techs working in the field are witness to how easy it is to understand our products and their reliability, therefore they become salespeople for us.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A00A552-ECB7-4BD6-966D-57BCF05068A8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1667840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Talk about What we do.</a:t>
            </a:r>
          </a:p>
          <a:p>
            <a:r>
              <a:rPr lang="en-US" dirty="0"/>
              <a:t>How we are setup in manufacturing.</a:t>
            </a:r>
          </a:p>
          <a:p>
            <a:r>
              <a:rPr lang="en-US" dirty="0"/>
              <a:t>Who we manufacture controls for and how they are sold throughout the world.</a:t>
            </a:r>
          </a:p>
          <a:p>
            <a:r>
              <a:rPr lang="en-US" dirty="0"/>
              <a:t>Move on to talking about the relationship with Hanbell, where they are manufactured and how we are the North American Distributor.</a:t>
            </a:r>
          </a:p>
          <a:p>
            <a:r>
              <a:rPr lang="en-US" dirty="0"/>
              <a:t>Go over Customer Location, Customer Types, emphasis Nuclear and the testing necessary for our controls to be used in these power plants.</a:t>
            </a:r>
          </a:p>
          <a:p>
            <a:r>
              <a:rPr lang="en-US" dirty="0"/>
              <a:t>Talk about the HVAC groups we support including EMCOR, etc.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A00A552-ECB7-4BD6-966D-57BCF05068A8}" type="slidenum">
              <a:rPr lang="en-US" smtClean="0"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2039673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Our controls and products are used through out the world and are running on many new chillers.</a:t>
            </a:r>
          </a:p>
          <a:p>
            <a:r>
              <a:rPr lang="en-US" dirty="0"/>
              <a:t>First photo, Brian setting up controls on new Chiller in Malaysia </a:t>
            </a:r>
          </a:p>
          <a:p>
            <a:r>
              <a:rPr lang="en-US" dirty="0"/>
              <a:t>Next photo, shows our controls being used in the Marine industry on large yachts crossing the seas</a:t>
            </a:r>
          </a:p>
          <a:p>
            <a:r>
              <a:rPr lang="en-US" dirty="0"/>
              <a:t>Photos showing controls on OEM chillers in US and overseas.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A00A552-ECB7-4BD6-966D-57BCF05068A8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041253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A00A552-ECB7-4BD6-966D-57BCF05068A8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62908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A00A552-ECB7-4BD6-966D-57BCF05068A8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428577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A00A552-ECB7-4BD6-966D-57BCF05068A8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135075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A00A552-ECB7-4BD6-966D-57BCF05068A8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562373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MCS  has worked with suppling controls for the space programs over the years. Controls have been used in vehicles used for moving the spaceships in position prior to launch.</a:t>
            </a:r>
          </a:p>
          <a:p>
            <a:r>
              <a:rPr lang="en-US" dirty="0"/>
              <a:t>We are in the process of upgrading chillers for SpaceX.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A00A552-ECB7-4BD6-966D-57BCF05068A8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94105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Working with our partner in Nuclear, upgrades are being installed on some of their older chillers.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A00A552-ECB7-4BD6-966D-57BCF05068A8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905907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Important points to make about MCS.</a:t>
            </a:r>
          </a:p>
          <a:p>
            <a:r>
              <a:rPr lang="en-US" dirty="0"/>
              <a:t>Go over the point of quality control on manufacturing of our control products.</a:t>
            </a:r>
          </a:p>
          <a:p>
            <a:r>
              <a:rPr lang="en-US" dirty="0"/>
              <a:t>Go over the ‘Non-Proprietary Controller’ and how this is beneficial in the field where there might be different chillers. Our controls can monitor up to 60 different controllers running on different chillers.</a:t>
            </a:r>
          </a:p>
          <a:p>
            <a:r>
              <a:rPr lang="en-US" dirty="0"/>
              <a:t>Go over how our products are backward compatible, importance when upgrading.</a:t>
            </a:r>
          </a:p>
          <a:p>
            <a:r>
              <a:rPr lang="en-US" dirty="0"/>
              <a:t>Talk about how critical components are UL recognized.</a:t>
            </a:r>
          </a:p>
          <a:p>
            <a:r>
              <a:rPr lang="en-US" dirty="0"/>
              <a:t>We are now building 12volt systems and are working with UL to have our enclosures UL recognized.</a:t>
            </a:r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A00A552-ECB7-4BD6-966D-57BCF05068A8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019432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Talk about opportunities for upgrading to MCS controls.</a:t>
            </a:r>
          </a:p>
          <a:p>
            <a:r>
              <a:rPr lang="en-US" dirty="0"/>
              <a:t>Emphasize quick shipment on controls and compressors, Controls can ship in 5-7 days, faster if necessary.</a:t>
            </a:r>
          </a:p>
          <a:p>
            <a:r>
              <a:rPr lang="en-US" dirty="0"/>
              <a:t>We prebuild controls for inventory and custom prior to shipping.</a:t>
            </a:r>
          </a:p>
          <a:p>
            <a:r>
              <a:rPr lang="en-US" dirty="0"/>
              <a:t>Compressors are stored and can be changed here at our plant for special applications.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A00A552-ECB7-4BD6-966D-57BCF05068A8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067651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MCS controls are easy to understand and when companies are having failure on their chillers due to control units, MCS can be used to replace these controls.</a:t>
            </a:r>
          </a:p>
          <a:p>
            <a:r>
              <a:rPr lang="en-US" dirty="0"/>
              <a:t> MCS builds controls which can be installed on many chillers.</a:t>
            </a:r>
          </a:p>
          <a:p>
            <a:r>
              <a:rPr lang="en-US" dirty="0"/>
              <a:t>Controls can be custom built and programmed to run on these chillers already installed in plants and office building.</a:t>
            </a:r>
          </a:p>
          <a:p>
            <a:r>
              <a:rPr lang="en-US" dirty="0"/>
              <a:t>Talk about the fact how we can use Building management systems in place already.</a:t>
            </a:r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A00A552-ECB7-4BD6-966D-57BCF05068A8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131273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Talk about older chillers in need of control upgrades, and adding a more reliable compressor with VDF control.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A00A552-ECB7-4BD6-966D-57BCF05068A8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080178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This slide shows where we were asked to change out controls used on this installation. Controls on this chiller were not ‘user friendly’.</a:t>
            </a:r>
          </a:p>
          <a:p>
            <a:r>
              <a:rPr lang="en-US" dirty="0"/>
              <a:t>The Lee County school district uses MCS Controls on most of their chillers and have been happy with their reliability and performance.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A00A552-ECB7-4BD6-966D-57BCF05068A8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568657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Emphasize how MCS products and other products work on controlling chillers.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A00A552-ECB7-4BD6-966D-57BCF05068A8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886410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Temperature sensors, pressure transducers are an important part of controlling the units they are monitoring.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A00A552-ECB7-4BD6-966D-57BCF05068A8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550751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Talk about the important part of the EXV Driver and Sporlan EXV’s controlling superheat.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5DA7A5-3BEA-4E86-9A58-61D25505325D}" type="slidenum">
              <a:rPr lang="en-US" smtClean="0"/>
              <a:t>19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8993823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Talk about the MCS-TOUCHSCREEN and how this makes using MCS controls easier for technicians to see critical temperatures, etc.</a:t>
            </a:r>
          </a:p>
          <a:p>
            <a:r>
              <a:rPr lang="en-US" dirty="0"/>
              <a:t>Moving animated graphics are used on the touchscreens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A00A552-ECB7-4BD6-966D-57BCF05068A8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266912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Hanbell a reliable partner for upgrading chillers in the field. Stocked in two locations in the US.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A00A552-ECB7-4BD6-966D-57BCF05068A8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202950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/>
              <a:t>Vdf’s</a:t>
            </a:r>
            <a:r>
              <a:rPr lang="en-US" dirty="0"/>
              <a:t> are important in proving longer life for compressors, fans etc.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A00A552-ECB7-4BD6-966D-57BCF05068A8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526793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Another new product for MCS is the installation of ‘</a:t>
            </a:r>
            <a:r>
              <a:rPr lang="en-US" dirty="0" err="1"/>
              <a:t>CoolBlue</a:t>
            </a:r>
            <a:r>
              <a:rPr lang="en-US" dirty="0"/>
              <a:t> Absorbers on VFD’s to monitor the current used.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A00A552-ECB7-4BD6-966D-57BCF05068A8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282763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Support is a key part of the service we offer to our OEMs and Contractors anywhere in the world.</a:t>
            </a:r>
          </a:p>
          <a:p>
            <a:r>
              <a:rPr lang="en-US" dirty="0"/>
              <a:t>We can be reached by phone and remote log into the controller.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A00A552-ECB7-4BD6-966D-57BCF05068A8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68332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Emphasize we build control enclosures for inventory and can ship, If necessary in 2 to 4 days. Normal turnaround is 5-7 days</a:t>
            </a:r>
          </a:p>
          <a:p>
            <a:r>
              <a:rPr lang="en-US" dirty="0"/>
              <a:t>Go over how we build 3 basic enclosure sizes and most boards used are the same.</a:t>
            </a:r>
          </a:p>
          <a:p>
            <a:r>
              <a:rPr lang="en-US" dirty="0"/>
              <a:t>With the new 12volt systems, expansion is easy, adding an extension board to the base expansion board.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A00A552-ECB7-4BD6-966D-57BCF05068A8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022036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Emphasize that compressors are stored in two locations in US and that we can change compressors motors, to flooded, </a:t>
            </a:r>
            <a:r>
              <a:rPr lang="en-US" dirty="0" err="1"/>
              <a:t>etc</a:t>
            </a:r>
            <a:r>
              <a:rPr lang="en-US" dirty="0"/>
              <a:t> right here in our plant.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A00A552-ECB7-4BD6-966D-57BCF05068A8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8623288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Make sure everyone understands how to get in touch with MCS and who are some of the key people in departments.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A00A552-ECB7-4BD6-966D-57BCF05068A8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801521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930534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39750" y="5445125"/>
            <a:ext cx="483874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5580 Enterprise Pkwy.</a:t>
            </a:r>
          </a:p>
          <a:p>
            <a:r>
              <a:rPr lang="en-US" dirty="0"/>
              <a:t>Fort Myers, FL 33905</a:t>
            </a:r>
          </a:p>
          <a:p>
            <a:r>
              <a:rPr lang="en-US" dirty="0"/>
              <a:t>Office: 239-694-0089</a:t>
            </a:r>
          </a:p>
          <a:p>
            <a:r>
              <a:rPr lang="en-US" dirty="0"/>
              <a:t>Fax: 239-694-0031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184996" y="6251743"/>
            <a:ext cx="28803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dirty="0"/>
              <a:t>www.mcscontrols.com</a:t>
            </a:r>
          </a:p>
        </p:txBody>
      </p:sp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578090" y="2643188"/>
            <a:ext cx="8026400" cy="1570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ea typeface="Geneva" pitchFamily="126" charset="-128"/>
              </a:defRPr>
            </a:lvl1pPr>
            <a:lvl2pPr marL="742950" indent="-28575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ea typeface="Geneva" pitchFamily="126" charset="-128"/>
              </a:defRPr>
            </a:lvl2pPr>
            <a:lvl3pPr marL="1143000" indent="-22860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Geneva" pitchFamily="126" charset="-128"/>
              </a:defRPr>
            </a:lvl3pPr>
            <a:lvl4pPr marL="1600200" indent="-22860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ea typeface="Geneva" pitchFamily="126" charset="-128"/>
              </a:defRPr>
            </a:lvl4pPr>
            <a:lvl5pPr marL="2057400" indent="-22860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Geneva" pitchFamily="126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Geneva" pitchFamily="126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Geneva" pitchFamily="126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Geneva" pitchFamily="126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Geneva" pitchFamily="126" charset="-128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US" altLang="en-US" sz="2400" dirty="0">
                <a:solidFill>
                  <a:srgbClr val="005BBB"/>
                </a:solidFill>
                <a:latin typeface="Arial Rounded MT Bold" pitchFamily="34" charset="0"/>
              </a:rPr>
              <a:t>For additional information please visit our website www.mcscontrols.com </a:t>
            </a:r>
          </a:p>
          <a:p>
            <a:pPr>
              <a:spcBef>
                <a:spcPct val="0"/>
              </a:spcBef>
              <a:buFontTx/>
              <a:buNone/>
            </a:pPr>
            <a:endParaRPr lang="en-US" altLang="en-US" sz="2400" dirty="0">
              <a:solidFill>
                <a:srgbClr val="005BBB"/>
              </a:solidFill>
              <a:latin typeface="Arial Rounded MT Bold" pitchFamily="34" charset="0"/>
            </a:endParaRPr>
          </a:p>
          <a:p>
            <a:pPr algn="ctr">
              <a:spcBef>
                <a:spcPct val="0"/>
              </a:spcBef>
              <a:buFontTx/>
              <a:buNone/>
            </a:pPr>
            <a:r>
              <a:rPr lang="en-US" altLang="en-US" sz="2400" dirty="0">
                <a:solidFill>
                  <a:srgbClr val="005BBB"/>
                </a:solidFill>
                <a:latin typeface="Arial Rounded MT Bold" pitchFamily="34" charset="0"/>
              </a:rPr>
              <a:t>Or call MCS at 239-694-0089</a:t>
            </a:r>
          </a:p>
        </p:txBody>
      </p:sp>
    </p:spTree>
    <p:extLst>
      <p:ext uri="{BB962C8B-B14F-4D97-AF65-F5344CB8AC3E}">
        <p14:creationId xmlns:p14="http://schemas.microsoft.com/office/powerpoint/2010/main" val="19243762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14993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C:\Users\Colin\Desktop\MCS Logo 3D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700" y="0"/>
            <a:ext cx="7455049" cy="52156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Subtitle 5"/>
          <p:cNvSpPr>
            <a:spLocks noGrp="1"/>
          </p:cNvSpPr>
          <p:nvPr>
            <p:ph type="subTitle" idx="1"/>
          </p:nvPr>
        </p:nvSpPr>
        <p:spPr>
          <a:xfrm>
            <a:off x="1371600" y="5260514"/>
            <a:ext cx="6400800" cy="1142104"/>
          </a:xfrm>
        </p:spPr>
        <p:txBody>
          <a:bodyPr>
            <a:normAutofit fontScale="92500" lnSpcReduction="10000"/>
          </a:bodyPr>
          <a:lstStyle>
            <a:lvl1pPr marL="0" indent="0">
              <a:buNone/>
              <a:defRPr sz="2200"/>
            </a:lvl1pPr>
          </a:lstStyle>
          <a:p>
            <a:r>
              <a:rPr lang="en-US" sz="2600">
                <a:solidFill>
                  <a:schemeClr val="tx1"/>
                </a:solidFill>
                <a:latin typeface="Arial Rounded MT Bold" pitchFamily="34" charset="0"/>
                <a:cs typeface="Aharoni" pitchFamily="2" charset="-79"/>
              </a:rPr>
              <a:t>Click to edit Master subtitle style</a:t>
            </a:r>
            <a:endParaRPr lang="en-US" sz="2600" dirty="0">
              <a:solidFill>
                <a:schemeClr val="tx1"/>
              </a:solidFill>
              <a:latin typeface="Arial Rounded MT Bold" pitchFamily="34" charset="0"/>
              <a:cs typeface="Aharoni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30051570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243762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5874502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405275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2255667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13667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733291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2437623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9956349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39750" y="5445125"/>
            <a:ext cx="483874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5580 Enterprise Pkwy.</a:t>
            </a:r>
          </a:p>
          <a:p>
            <a:r>
              <a:rPr lang="en-US" dirty="0"/>
              <a:t>Fort Myers, FL 33905</a:t>
            </a:r>
          </a:p>
          <a:p>
            <a:r>
              <a:rPr lang="en-US" dirty="0"/>
              <a:t>Office: 239-694-0089</a:t>
            </a:r>
          </a:p>
          <a:p>
            <a:r>
              <a:rPr lang="en-US" dirty="0"/>
              <a:t>Fax: 239-694-0031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184996" y="6251743"/>
            <a:ext cx="28803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dirty="0"/>
              <a:t>www.mcscontrols.com</a:t>
            </a:r>
          </a:p>
        </p:txBody>
      </p:sp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578090" y="2643188"/>
            <a:ext cx="8026400" cy="1570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ea typeface="Geneva" pitchFamily="126" charset="-128"/>
              </a:defRPr>
            </a:lvl1pPr>
            <a:lvl2pPr marL="742950" indent="-28575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ea typeface="Geneva" pitchFamily="126" charset="-128"/>
              </a:defRPr>
            </a:lvl2pPr>
            <a:lvl3pPr marL="1143000" indent="-22860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Geneva" pitchFamily="126" charset="-128"/>
              </a:defRPr>
            </a:lvl3pPr>
            <a:lvl4pPr marL="1600200" indent="-22860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ea typeface="Geneva" pitchFamily="126" charset="-128"/>
              </a:defRPr>
            </a:lvl4pPr>
            <a:lvl5pPr marL="2057400" indent="-22860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Geneva" pitchFamily="126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Geneva" pitchFamily="126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Geneva" pitchFamily="126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Geneva" pitchFamily="126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Geneva" pitchFamily="126" charset="-128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US" altLang="en-US" sz="2400" dirty="0">
                <a:solidFill>
                  <a:srgbClr val="005BBB"/>
                </a:solidFill>
                <a:latin typeface="Arial Rounded MT Bold" pitchFamily="34" charset="0"/>
              </a:rPr>
              <a:t>For additional information please visit our website www.mcscontrols.com </a:t>
            </a:r>
          </a:p>
          <a:p>
            <a:pPr>
              <a:spcBef>
                <a:spcPct val="0"/>
              </a:spcBef>
              <a:buFontTx/>
              <a:buNone/>
            </a:pPr>
            <a:endParaRPr lang="en-US" altLang="en-US" sz="2400" dirty="0">
              <a:solidFill>
                <a:srgbClr val="005BBB"/>
              </a:solidFill>
              <a:latin typeface="Arial Rounded MT Bold" pitchFamily="34" charset="0"/>
            </a:endParaRPr>
          </a:p>
          <a:p>
            <a:pPr algn="ctr">
              <a:spcBef>
                <a:spcPct val="0"/>
              </a:spcBef>
              <a:buFontTx/>
              <a:buNone/>
            </a:pPr>
            <a:r>
              <a:rPr lang="en-US" altLang="en-US" sz="2400" dirty="0">
                <a:solidFill>
                  <a:srgbClr val="005BBB"/>
                </a:solidFill>
                <a:latin typeface="Arial Rounded MT Bold" pitchFamily="34" charset="0"/>
              </a:rPr>
              <a:t>Or call MCS at 239-694-0089</a:t>
            </a:r>
          </a:p>
        </p:txBody>
      </p:sp>
    </p:spTree>
    <p:extLst>
      <p:ext uri="{BB962C8B-B14F-4D97-AF65-F5344CB8AC3E}">
        <p14:creationId xmlns:p14="http://schemas.microsoft.com/office/powerpoint/2010/main" val="144282666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C:\Users\Colin\Desktop\MCS Logo 3D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700" y="0"/>
            <a:ext cx="7455049" cy="52156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Subtitle 5"/>
          <p:cNvSpPr>
            <a:spLocks noGrp="1"/>
          </p:cNvSpPr>
          <p:nvPr>
            <p:ph type="subTitle" idx="1"/>
          </p:nvPr>
        </p:nvSpPr>
        <p:spPr>
          <a:xfrm>
            <a:off x="1371600" y="5260514"/>
            <a:ext cx="6400800" cy="1142104"/>
          </a:xfrm>
          <a:prstGeom prst="rect">
            <a:avLst/>
          </a:prstGeom>
        </p:spPr>
        <p:txBody>
          <a:bodyPr>
            <a:normAutofit fontScale="92500" lnSpcReduction="10000"/>
          </a:bodyPr>
          <a:lstStyle>
            <a:lvl1pPr marL="0" indent="0">
              <a:buNone/>
              <a:defRPr sz="2200"/>
            </a:lvl1pPr>
          </a:lstStyle>
          <a:p>
            <a:r>
              <a:rPr lang="en-US" sz="2600">
                <a:solidFill>
                  <a:schemeClr val="tx1"/>
                </a:solidFill>
                <a:latin typeface="Arial Rounded MT Bold" pitchFamily="34" charset="0"/>
                <a:cs typeface="Aharoni" pitchFamily="2" charset="-79"/>
              </a:rPr>
              <a:t>Click to edit Master subtitle style</a:t>
            </a:r>
            <a:endParaRPr lang="en-US" sz="2600" dirty="0">
              <a:solidFill>
                <a:schemeClr val="tx1"/>
              </a:solidFill>
              <a:latin typeface="Arial Rounded MT Bold" pitchFamily="34" charset="0"/>
              <a:cs typeface="Aharoni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376123847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3039844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eg"/><Relationship Id="rId3" Type="http://schemas.openxmlformats.org/officeDocument/2006/relationships/slideLayout" Target="../slideLayouts/slideLayout9.xml"/><Relationship Id="rId7" Type="http://schemas.openxmlformats.org/officeDocument/2006/relationships/image" Target="../media/image3.png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6" Type="http://schemas.openxmlformats.org/officeDocument/2006/relationships/theme" Target="../theme/theme2.xml"/><Relationship Id="rId5" Type="http://schemas.openxmlformats.org/officeDocument/2006/relationships/slideLayout" Target="../slideLayouts/slideLayout11.xml"/><Relationship Id="rId4" Type="http://schemas.openxmlformats.org/officeDocument/2006/relationships/slideLayout" Target="../slideLayouts/slideLayout10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4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5" Type="http://schemas.openxmlformats.org/officeDocument/2006/relationships/theme" Target="../theme/theme3.xml"/><Relationship Id="rId4" Type="http://schemas.openxmlformats.org/officeDocument/2006/relationships/slideLayout" Target="../slideLayouts/slideLayout1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" y="5004296"/>
            <a:ext cx="9143999" cy="19299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4768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77" r:id="rId5"/>
    <p:sldLayoutId id="2147483695" r:id="rId6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Clr>
          <a:srgbClr val="0070C0"/>
        </a:buClr>
        <a:buSzPct val="75000"/>
        <a:buFont typeface="Wingdings" panose="05000000000000000000" pitchFamily="2" charset="2"/>
        <a:buChar char="§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Clr>
          <a:srgbClr val="0070C0"/>
        </a:buClr>
        <a:buSzPct val="75000"/>
        <a:buFont typeface="Wingdings" panose="05000000000000000000" pitchFamily="2" charset="2"/>
        <a:buChar char="§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1075" y="5291324"/>
            <a:ext cx="5541275" cy="187147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48600" y="6010648"/>
            <a:ext cx="1224651" cy="816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52807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6" r:id="rId1"/>
    <p:sldLayoutId id="2147483667" r:id="rId2"/>
    <p:sldLayoutId id="2147483669" r:id="rId3"/>
    <p:sldLayoutId id="2147483672" r:id="rId4"/>
    <p:sldLayoutId id="2147483676" r:id="rId5"/>
  </p:sldLayoutIdLst>
  <p:txStyles>
    <p:titleStyle>
      <a:lvl1pPr algn="ctr" defTabSz="914400" rtl="0" eaLnBrk="1" latinLnBrk="0" hangingPunct="1">
        <a:spcBef>
          <a:spcPct val="0"/>
        </a:spcBef>
        <a:buNone/>
        <a:defRPr sz="4000" b="1" kern="1200">
          <a:solidFill>
            <a:srgbClr val="FF00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Clr>
          <a:srgbClr val="0070C0"/>
        </a:buClr>
        <a:buSzPct val="75000"/>
        <a:buFont typeface="Wingdings" panose="05000000000000000000" pitchFamily="2" charset="2"/>
        <a:buChar char="§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Clr>
          <a:srgbClr val="0070C0"/>
        </a:buClr>
        <a:buSzPct val="75000"/>
        <a:buFont typeface="Wingdings" panose="05000000000000000000" pitchFamily="2" charset="2"/>
        <a:buChar char="§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002971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  <p:sldLayoutId id="2147483683" r:id="rId3"/>
    <p:sldLayoutId id="2147483684" r:id="rId4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Clr>
          <a:srgbClr val="0070C0"/>
        </a:buClr>
        <a:buSzPct val="75000"/>
        <a:buFont typeface="Wingdings" panose="05000000000000000000" pitchFamily="2" charset="2"/>
        <a:buChar char="§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Clr>
          <a:srgbClr val="0070C0"/>
        </a:buClr>
        <a:buSzPct val="75000"/>
        <a:buFont typeface="Wingdings" panose="05000000000000000000" pitchFamily="2" charset="2"/>
        <a:buChar char="§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1.xml"/><Relationship Id="rId5" Type="http://schemas.openxmlformats.org/officeDocument/2006/relationships/chart" Target="../charts/chart2.xml"/><Relationship Id="rId4" Type="http://schemas.openxmlformats.org/officeDocument/2006/relationships/chart" Target="../charts/char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jp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13" Type="http://schemas.openxmlformats.org/officeDocument/2006/relationships/image" Target="../media/image24.png"/><Relationship Id="rId18" Type="http://schemas.openxmlformats.org/officeDocument/2006/relationships/image" Target="../media/image29.jpeg"/><Relationship Id="rId3" Type="http://schemas.openxmlformats.org/officeDocument/2006/relationships/image" Target="../media/image14.png"/><Relationship Id="rId21" Type="http://schemas.openxmlformats.org/officeDocument/2006/relationships/image" Target="../media/image32.jpg"/><Relationship Id="rId7" Type="http://schemas.openxmlformats.org/officeDocument/2006/relationships/image" Target="../media/image18.png"/><Relationship Id="rId12" Type="http://schemas.openxmlformats.org/officeDocument/2006/relationships/image" Target="../media/image23.png"/><Relationship Id="rId17" Type="http://schemas.openxmlformats.org/officeDocument/2006/relationships/image" Target="../media/image28.png"/><Relationship Id="rId2" Type="http://schemas.openxmlformats.org/officeDocument/2006/relationships/image" Target="../media/image13.png"/><Relationship Id="rId16" Type="http://schemas.openxmlformats.org/officeDocument/2006/relationships/image" Target="../media/image27.jpeg"/><Relationship Id="rId20" Type="http://schemas.openxmlformats.org/officeDocument/2006/relationships/image" Target="../media/image31.jp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7.jpg"/><Relationship Id="rId11" Type="http://schemas.openxmlformats.org/officeDocument/2006/relationships/image" Target="../media/image22.png"/><Relationship Id="rId5" Type="http://schemas.openxmlformats.org/officeDocument/2006/relationships/image" Target="../media/image16.jpeg"/><Relationship Id="rId15" Type="http://schemas.openxmlformats.org/officeDocument/2006/relationships/image" Target="../media/image26.png"/><Relationship Id="rId10" Type="http://schemas.openxmlformats.org/officeDocument/2006/relationships/image" Target="../media/image21.png"/><Relationship Id="rId19" Type="http://schemas.openxmlformats.org/officeDocument/2006/relationships/image" Target="../media/image30.png"/><Relationship Id="rId4" Type="http://schemas.openxmlformats.org/officeDocument/2006/relationships/image" Target="../media/image15.jpg"/><Relationship Id="rId9" Type="http://schemas.openxmlformats.org/officeDocument/2006/relationships/image" Target="../media/image20.png"/><Relationship Id="rId14" Type="http://schemas.openxmlformats.org/officeDocument/2006/relationships/image" Target="../media/image25.png"/><Relationship Id="rId22" Type="http://schemas.openxmlformats.org/officeDocument/2006/relationships/image" Target="../media/image33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3" Type="http://schemas.openxmlformats.org/officeDocument/2006/relationships/notesSlide" Target="../notesSlides/notesSlide4.xml"/><Relationship Id="rId7" Type="http://schemas.openxmlformats.org/officeDocument/2006/relationships/image" Target="../media/image37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1.xml"/><Relationship Id="rId6" Type="http://schemas.openxmlformats.org/officeDocument/2006/relationships/image" Target="../media/image36.png"/><Relationship Id="rId5" Type="http://schemas.openxmlformats.org/officeDocument/2006/relationships/image" Target="../media/image35.png"/><Relationship Id="rId10" Type="http://schemas.openxmlformats.org/officeDocument/2006/relationships/image" Target="../media/image24.png"/><Relationship Id="rId4" Type="http://schemas.openxmlformats.org/officeDocument/2006/relationships/image" Target="../media/image34.png"/><Relationship Id="rId9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2.xml"/><Relationship Id="rId5" Type="http://schemas.openxmlformats.org/officeDocument/2006/relationships/image" Target="../media/image40.png"/><Relationship Id="rId4" Type="http://schemas.openxmlformats.org/officeDocument/2006/relationships/image" Target="../media/image39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file:///S:\MCS%20Literature\!!MASTERS%20%20TEMPLATES\OEM%20LAYOUT%20PAGES%20FOR%20PRESENTATIONS\US%20OEMS.png" TargetMode="External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jpeg"/><Relationship Id="rId13" Type="http://schemas.openxmlformats.org/officeDocument/2006/relationships/image" Target="../media/image50.jpg"/><Relationship Id="rId3" Type="http://schemas.openxmlformats.org/officeDocument/2006/relationships/notesSlide" Target="../notesSlides/notesSlide6.xml"/><Relationship Id="rId7" Type="http://schemas.openxmlformats.org/officeDocument/2006/relationships/image" Target="../media/image44.png"/><Relationship Id="rId12" Type="http://schemas.openxmlformats.org/officeDocument/2006/relationships/image" Target="../media/image49.jpe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3.xml"/><Relationship Id="rId6" Type="http://schemas.openxmlformats.org/officeDocument/2006/relationships/image" Target="../media/image43.png"/><Relationship Id="rId11" Type="http://schemas.openxmlformats.org/officeDocument/2006/relationships/image" Target="../media/image48.png"/><Relationship Id="rId5" Type="http://schemas.openxmlformats.org/officeDocument/2006/relationships/image" Target="../media/image42.png"/><Relationship Id="rId15" Type="http://schemas.openxmlformats.org/officeDocument/2006/relationships/image" Target="../media/image52.png"/><Relationship Id="rId10" Type="http://schemas.openxmlformats.org/officeDocument/2006/relationships/image" Target="../media/image47.jpeg"/><Relationship Id="rId4" Type="http://schemas.openxmlformats.org/officeDocument/2006/relationships/image" Target="../media/image41.jpeg"/><Relationship Id="rId9" Type="http://schemas.openxmlformats.org/officeDocument/2006/relationships/image" Target="../media/image46.png"/><Relationship Id="rId14" Type="http://schemas.openxmlformats.org/officeDocument/2006/relationships/image" Target="../media/image51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4.xml"/><Relationship Id="rId4" Type="http://schemas.openxmlformats.org/officeDocument/2006/relationships/image" Target="../media/image5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55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0.xml"/><Relationship Id="rId5" Type="http://schemas.openxmlformats.org/officeDocument/2006/relationships/image" Target="../media/image58.jpeg"/><Relationship Id="rId4" Type="http://schemas.openxmlformats.org/officeDocument/2006/relationships/image" Target="../media/image57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0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0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0.xml"/><Relationship Id="rId5" Type="http://schemas.openxmlformats.org/officeDocument/2006/relationships/image" Target="../media/image61.png"/><Relationship Id="rId4" Type="http://schemas.openxmlformats.org/officeDocument/2006/relationships/image" Target="../media/image60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0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66.png"/><Relationship Id="rId5" Type="http://schemas.openxmlformats.org/officeDocument/2006/relationships/image" Target="../media/image65.png"/><Relationship Id="rId4" Type="http://schemas.openxmlformats.org/officeDocument/2006/relationships/image" Target="../media/image64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0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69.jpe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5.jpeg"/><Relationship Id="rId3" Type="http://schemas.openxmlformats.org/officeDocument/2006/relationships/image" Target="../media/image70.tiff"/><Relationship Id="rId7" Type="http://schemas.openxmlformats.org/officeDocument/2006/relationships/image" Target="../media/image74.tiff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73.tiff"/><Relationship Id="rId5" Type="http://schemas.openxmlformats.org/officeDocument/2006/relationships/image" Target="../media/image72.tiff"/><Relationship Id="rId10" Type="http://schemas.openxmlformats.org/officeDocument/2006/relationships/image" Target="../media/image77.png"/><Relationship Id="rId4" Type="http://schemas.openxmlformats.org/officeDocument/2006/relationships/image" Target="../media/image71.tiff"/><Relationship Id="rId9" Type="http://schemas.openxmlformats.org/officeDocument/2006/relationships/image" Target="../media/image76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79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0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82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84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88.png"/><Relationship Id="rId5" Type="http://schemas.openxmlformats.org/officeDocument/2006/relationships/image" Target="../media/image87.jpeg"/><Relationship Id="rId4" Type="http://schemas.openxmlformats.org/officeDocument/2006/relationships/image" Target="../media/image86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.jpeg"/><Relationship Id="rId7" Type="http://schemas.openxmlformats.org/officeDocument/2006/relationships/image" Target="../media/image93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92.png"/><Relationship Id="rId5" Type="http://schemas.openxmlformats.org/officeDocument/2006/relationships/image" Target="../media/image91.jpeg"/><Relationship Id="rId4" Type="http://schemas.openxmlformats.org/officeDocument/2006/relationships/image" Target="../media/image90.pn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9.png"/><Relationship Id="rId3" Type="http://schemas.openxmlformats.org/officeDocument/2006/relationships/image" Target="../media/image94.png"/><Relationship Id="rId7" Type="http://schemas.openxmlformats.org/officeDocument/2006/relationships/image" Target="../media/image98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97.jpeg"/><Relationship Id="rId5" Type="http://schemas.openxmlformats.org/officeDocument/2006/relationships/image" Target="../media/image96.png"/><Relationship Id="rId4" Type="http://schemas.openxmlformats.org/officeDocument/2006/relationships/image" Target="../media/image95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hyperlink" Target="mailto:support@mcscontrols.com" TargetMode="External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8.xml"/><Relationship Id="rId6" Type="http://schemas.openxmlformats.org/officeDocument/2006/relationships/hyperlink" Target="mailto:orders@mcscontrols.com" TargetMode="External"/><Relationship Id="rId5" Type="http://schemas.openxmlformats.org/officeDocument/2006/relationships/hyperlink" Target="mailto:sales@mcscontrols.com" TargetMode="External"/><Relationship Id="rId4" Type="http://schemas.openxmlformats.org/officeDocument/2006/relationships/hyperlink" Target="mailto:applications@mcscontrols.com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0" y="152400"/>
            <a:ext cx="4142448" cy="2648225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61F3DC1E-E089-4E35-9660-6870715634C4}"/>
              </a:ext>
            </a:extLst>
          </p:cNvPr>
          <p:cNvSpPr txBox="1"/>
          <p:nvPr/>
        </p:nvSpPr>
        <p:spPr>
          <a:xfrm>
            <a:off x="304800" y="2872436"/>
            <a:ext cx="8686800" cy="2369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1200"/>
              </a:spcAft>
            </a:pPr>
            <a:r>
              <a:rPr lang="en-US" sz="3200" b="1" i="1" dirty="0"/>
              <a:t>WHO IS MCS</a:t>
            </a:r>
          </a:p>
          <a:p>
            <a:pPr algn="ctr">
              <a:spcAft>
                <a:spcPts val="1200"/>
              </a:spcAft>
            </a:pPr>
            <a:r>
              <a:rPr lang="en-US" sz="3200" b="1" i="1" dirty="0"/>
              <a:t>HOW OUR PRODUCTS ARE USED</a:t>
            </a:r>
          </a:p>
          <a:p>
            <a:pPr algn="ctr">
              <a:spcAft>
                <a:spcPts val="1200"/>
              </a:spcAft>
            </a:pPr>
            <a:r>
              <a:rPr lang="en-US" sz="3200" b="1" i="1" dirty="0"/>
              <a:t>WHAT IS THE BENEFIT OF INSTALLING MCS CONTROLS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742A483-52B5-49DF-9C0E-6858CEDDC735}"/>
              </a:ext>
            </a:extLst>
          </p:cNvPr>
          <p:cNvSpPr txBox="1"/>
          <p:nvPr/>
        </p:nvSpPr>
        <p:spPr>
          <a:xfrm>
            <a:off x="6553200" y="6324600"/>
            <a:ext cx="24384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200" dirty="0"/>
              <a:t>REV. 2.1 - </a:t>
            </a:r>
            <a:fld id="{484F9EBE-7B87-46B1-AF24-0B477B0EA73E}" type="datetime4">
              <a:rPr lang="en-US" sz="1200" smtClean="0"/>
              <a:pPr algn="r"/>
              <a:t>June 9, 2022</a:t>
            </a:fld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12014776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8DE7E9F2-81AF-4155-9037-1A2B6847584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5925" y="987868"/>
            <a:ext cx="8968154" cy="1800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rgbClr val="0070C0"/>
              </a:buClr>
              <a:buSzPct val="75000"/>
              <a:buFont typeface="Wingdings" panose="05000000000000000000" pitchFamily="2" charset="2"/>
              <a:buChar char="§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Clr>
                <a:srgbClr val="0070C0"/>
              </a:buClr>
              <a:buSzPct val="75000"/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ts val="600"/>
              </a:spcBef>
              <a:buClrTx/>
              <a:buSzTx/>
              <a:buFontTx/>
              <a:buBlip>
                <a:blip r:embed="rId3"/>
              </a:buBlip>
            </a:pPr>
            <a:r>
              <a:rPr lang="en-US" altLang="en-US" sz="2400" dirty="0"/>
              <a:t>Design &amp; Manufacture Microprocessor HVAC/R controls</a:t>
            </a:r>
          </a:p>
          <a:p>
            <a:pPr eaLnBrk="1" hangingPunct="1">
              <a:spcBef>
                <a:spcPts val="600"/>
              </a:spcBef>
              <a:buClrTx/>
              <a:buSzTx/>
              <a:buFontTx/>
              <a:buBlip>
                <a:blip r:embed="rId3"/>
              </a:buBlip>
            </a:pPr>
            <a:r>
              <a:rPr lang="en-US" altLang="en-US" sz="2400" dirty="0">
                <a:latin typeface="+mn-lt"/>
              </a:rPr>
              <a:t>Product manufactured for OEM and Contractors</a:t>
            </a:r>
          </a:p>
          <a:p>
            <a:pPr eaLnBrk="1" hangingPunct="1">
              <a:spcBef>
                <a:spcPts val="600"/>
              </a:spcBef>
              <a:buClrTx/>
              <a:buSzTx/>
              <a:buFontTx/>
              <a:buBlip>
                <a:blip r:embed="rId3"/>
              </a:buBlip>
            </a:pPr>
            <a:r>
              <a:rPr lang="en-US" altLang="en-US" sz="2400" dirty="0"/>
              <a:t>Over 70K controllers shipped worldwide</a:t>
            </a:r>
          </a:p>
          <a:p>
            <a:pPr eaLnBrk="1" hangingPunct="1">
              <a:spcBef>
                <a:spcPts val="600"/>
              </a:spcBef>
              <a:buClrTx/>
              <a:buSzTx/>
              <a:buFontTx/>
              <a:buBlip>
                <a:blip r:embed="rId3"/>
              </a:buBlip>
            </a:pPr>
            <a:r>
              <a:rPr lang="en-US" altLang="en-US" sz="2400" dirty="0"/>
              <a:t>USA Distributor of Hanbell Screw Compressors</a:t>
            </a:r>
          </a:p>
        </p:txBody>
      </p:sp>
      <p:graphicFrame>
        <p:nvGraphicFramePr>
          <p:cNvPr id="3" name="Chart 2">
            <a:extLst>
              <a:ext uri="{FF2B5EF4-FFF2-40B4-BE49-F238E27FC236}">
                <a16:creationId xmlns:a16="http://schemas.microsoft.com/office/drawing/2014/main" id="{27D09DDF-4D19-42FE-BE07-BCDA0D1962C8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52928590"/>
              </p:ext>
            </p:extLst>
          </p:nvPr>
        </p:nvGraphicFramePr>
        <p:xfrm>
          <a:off x="4271530" y="2870219"/>
          <a:ext cx="3607233" cy="351629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4" name="Chart 3">
            <a:extLst>
              <a:ext uri="{FF2B5EF4-FFF2-40B4-BE49-F238E27FC236}">
                <a16:creationId xmlns:a16="http://schemas.microsoft.com/office/drawing/2014/main" id="{09CF7DD2-1A9D-4265-B867-571F82DF5B11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579874246"/>
              </p:ext>
            </p:extLst>
          </p:nvPr>
        </p:nvGraphicFramePr>
        <p:xfrm>
          <a:off x="674255" y="2870219"/>
          <a:ext cx="3607233" cy="351629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5" name="Title 1">
            <a:extLst>
              <a:ext uri="{FF2B5EF4-FFF2-40B4-BE49-F238E27FC236}">
                <a16:creationId xmlns:a16="http://schemas.microsoft.com/office/drawing/2014/main" id="{35EAE007-2C51-4E04-B4FF-87B5551EEC99}"/>
              </a:ext>
            </a:extLst>
          </p:cNvPr>
          <p:cNvSpPr txBox="1">
            <a:spLocks/>
          </p:cNvSpPr>
          <p:nvPr/>
        </p:nvSpPr>
        <p:spPr>
          <a:xfrm>
            <a:off x="-2309" y="76200"/>
            <a:ext cx="9144000" cy="11430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000" b="1" kern="120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pPr>
              <a:defRPr/>
            </a:pPr>
            <a:r>
              <a:rPr lang="en-US" sz="4800" dirty="0">
                <a:solidFill>
                  <a:srgbClr val="005BBB"/>
                </a:solidFill>
                <a:latin typeface="Arial Rounded MT Bold" pitchFamily="34" charset="0"/>
                <a:cs typeface="Aharoni" pitchFamily="2" charset="-79"/>
              </a:rPr>
              <a:t>What we do</a:t>
            </a:r>
          </a:p>
        </p:txBody>
      </p:sp>
    </p:spTree>
    <p:extLst>
      <p:ext uri="{BB962C8B-B14F-4D97-AF65-F5344CB8AC3E}">
        <p14:creationId xmlns:p14="http://schemas.microsoft.com/office/powerpoint/2010/main" val="24380253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uiExpand="1" build="p"/>
      <p:bldGraphic spid="3" grpId="0">
        <p:bldAsOne/>
      </p:bldGraphic>
      <p:bldGraphic spid="4" grpId="0">
        <p:bldAsOne/>
      </p:bldGraphic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070F13-0B93-4B1C-9A3C-6A8609154689}"/>
              </a:ext>
            </a:extLst>
          </p:cNvPr>
          <p:cNvSpPr txBox="1">
            <a:spLocks/>
          </p:cNvSpPr>
          <p:nvPr/>
        </p:nvSpPr>
        <p:spPr>
          <a:xfrm>
            <a:off x="342900" y="439653"/>
            <a:ext cx="8458200" cy="1084347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000" b="1" kern="120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FF0000"/>
                </a:solidFill>
                <a:latin typeface="Arial" pitchFamily="34" charset="0"/>
                <a:cs typeface="Arial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FF0000"/>
                </a:solidFill>
                <a:latin typeface="Arial" pitchFamily="34" charset="0"/>
                <a:cs typeface="Arial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FF0000"/>
                </a:solidFill>
                <a:latin typeface="Arial" pitchFamily="34" charset="0"/>
                <a:cs typeface="Arial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FF0000"/>
                </a:solidFill>
                <a:latin typeface="Arial" pitchFamily="34" charset="0"/>
                <a:cs typeface="Arial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FF0000"/>
                </a:solidFill>
                <a:latin typeface="Arial" pitchFamily="34" charset="0"/>
                <a:cs typeface="Arial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FF0000"/>
                </a:solidFill>
                <a:latin typeface="Arial" pitchFamily="34" charset="0"/>
                <a:cs typeface="Arial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FF0000"/>
                </a:solidFill>
                <a:latin typeface="Arial" pitchFamily="34" charset="0"/>
                <a:cs typeface="Arial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FF0000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l" eaLnBrk="1" fontAlgn="auto" hangingPunct="1">
              <a:spcAft>
                <a:spcPts val="0"/>
              </a:spcAft>
              <a:defRPr/>
            </a:pPr>
            <a:r>
              <a:rPr lang="en-US" sz="3600" i="1" dirty="0">
                <a:solidFill>
                  <a:srgbClr val="005BBB"/>
                </a:solidFill>
                <a:latin typeface="Arial Rounded MT Bold" pitchFamily="34" charset="0"/>
              </a:rPr>
              <a:t>OEM Customer -  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US" sz="3600" i="1" dirty="0">
                <a:solidFill>
                  <a:srgbClr val="005BBB"/>
                </a:solidFill>
                <a:latin typeface="Arial Rounded MT Bold" pitchFamily="34" charset="0"/>
              </a:rPr>
              <a:t>around the world 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US" sz="3600" i="1" dirty="0">
                <a:solidFill>
                  <a:srgbClr val="005BBB"/>
                </a:solidFill>
                <a:latin typeface="Arial Rounded MT Bold" pitchFamily="34" charset="0"/>
              </a:rPr>
              <a:t>using MCS Controllers and Products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B7B4D56-4218-435E-A927-BDFC0ABD84B7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399" y="1504646"/>
            <a:ext cx="7716864" cy="4572000"/>
          </a:xfrm>
          <a:prstGeom prst="rect">
            <a:avLst/>
          </a:prstGeom>
          <a:effectLst>
            <a:softEdge rad="635000"/>
          </a:effectLst>
        </p:spPr>
      </p:pic>
      <p:grpSp>
        <p:nvGrpSpPr>
          <p:cNvPr id="3" name="Group 2">
            <a:extLst>
              <a:ext uri="{FF2B5EF4-FFF2-40B4-BE49-F238E27FC236}">
                <a16:creationId xmlns:a16="http://schemas.microsoft.com/office/drawing/2014/main" id="{D6A3F4DF-8EC8-4F64-A6ED-D3647AD90F04}"/>
              </a:ext>
            </a:extLst>
          </p:cNvPr>
          <p:cNvGrpSpPr/>
          <p:nvPr/>
        </p:nvGrpSpPr>
        <p:grpSpPr>
          <a:xfrm>
            <a:off x="342900" y="1973618"/>
            <a:ext cx="3525864" cy="2537478"/>
            <a:chOff x="342900" y="1973618"/>
            <a:chExt cx="3525864" cy="2537478"/>
          </a:xfrm>
        </p:grpSpPr>
        <p:pic>
          <p:nvPicPr>
            <p:cNvPr id="6" name="Picture 5" descr="A picture containing building, indoor, luggage, large&#10;&#10;Description automatically generated">
              <a:extLst>
                <a:ext uri="{FF2B5EF4-FFF2-40B4-BE49-F238E27FC236}">
                  <a16:creationId xmlns:a16="http://schemas.microsoft.com/office/drawing/2014/main" id="{DEA13472-4CCA-4033-9DCF-8BE67FC3424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607" t="38034" r="5607"/>
            <a:stretch/>
          </p:blipFill>
          <p:spPr>
            <a:xfrm>
              <a:off x="342900" y="1973618"/>
              <a:ext cx="3525864" cy="1845618"/>
            </a:xfrm>
            <a:prstGeom prst="rect">
              <a:avLst/>
            </a:prstGeom>
          </p:spPr>
        </p:pic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E6FC44C9-1B94-4013-B1A3-B26658EB9340}"/>
                </a:ext>
              </a:extLst>
            </p:cNvPr>
            <p:cNvSpPr txBox="1"/>
            <p:nvPr/>
          </p:nvSpPr>
          <p:spPr>
            <a:xfrm>
              <a:off x="429432" y="3926321"/>
              <a:ext cx="3352800" cy="58477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1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en-US" sz="1600" dirty="0"/>
                <a:t>MCS controls on new chiller running Hanbell RTM compressors</a:t>
              </a:r>
            </a:p>
          </p:txBody>
        </p:sp>
      </p:grpSp>
      <p:grpSp>
        <p:nvGrpSpPr>
          <p:cNvPr id="5" name="Group 4">
            <a:extLst>
              <a:ext uri="{FF2B5EF4-FFF2-40B4-BE49-F238E27FC236}">
                <a16:creationId xmlns:a16="http://schemas.microsoft.com/office/drawing/2014/main" id="{8CF3A6A8-E6F5-4609-B8A8-8AB6B7228641}"/>
              </a:ext>
            </a:extLst>
          </p:cNvPr>
          <p:cNvGrpSpPr/>
          <p:nvPr/>
        </p:nvGrpSpPr>
        <p:grpSpPr>
          <a:xfrm>
            <a:off x="228600" y="4618181"/>
            <a:ext cx="4136311" cy="2086117"/>
            <a:chOff x="228600" y="4618181"/>
            <a:chExt cx="4136311" cy="2086117"/>
          </a:xfrm>
        </p:grpSpPr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7B43F591-413F-4C87-B2AA-D01CF861E5A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8600" y="4618181"/>
              <a:ext cx="2780935" cy="208611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F37B1DA8-61E6-4552-870B-E3CDBB50F525}"/>
                </a:ext>
              </a:extLst>
            </p:cNvPr>
            <p:cNvSpPr txBox="1"/>
            <p:nvPr/>
          </p:nvSpPr>
          <p:spPr>
            <a:xfrm>
              <a:off x="402512" y="6326195"/>
              <a:ext cx="3962399" cy="33855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1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en-US" sz="1600" dirty="0"/>
                <a:t>MCS controls on </a:t>
              </a:r>
              <a:r>
                <a:rPr lang="en-US" sz="1600" dirty="0" err="1"/>
                <a:t>Cuge</a:t>
              </a:r>
              <a:r>
                <a:rPr lang="en-US" sz="1600" dirty="0"/>
                <a:t> Marine installation</a:t>
              </a:r>
            </a:p>
          </p:txBody>
        </p:sp>
      </p:grpSp>
      <p:grpSp>
        <p:nvGrpSpPr>
          <p:cNvPr id="10" name="Group 9">
            <a:extLst>
              <a:ext uri="{FF2B5EF4-FFF2-40B4-BE49-F238E27FC236}">
                <a16:creationId xmlns:a16="http://schemas.microsoft.com/office/drawing/2014/main" id="{B1A212AD-5BED-4FE4-B176-390392C2DFF9}"/>
              </a:ext>
            </a:extLst>
          </p:cNvPr>
          <p:cNvGrpSpPr/>
          <p:nvPr/>
        </p:nvGrpSpPr>
        <p:grpSpPr>
          <a:xfrm>
            <a:off x="4028554" y="1955830"/>
            <a:ext cx="4602710" cy="2103905"/>
            <a:chOff x="4028554" y="1955830"/>
            <a:chExt cx="4602710" cy="2103905"/>
          </a:xfrm>
        </p:grpSpPr>
        <p:pic>
          <p:nvPicPr>
            <p:cNvPr id="13" name="Picture 12" descr="A picture containing engine, computer&#10;&#10;Description automatically generated">
              <a:extLst>
                <a:ext uri="{FF2B5EF4-FFF2-40B4-BE49-F238E27FC236}">
                  <a16:creationId xmlns:a16="http://schemas.microsoft.com/office/drawing/2014/main" id="{9F4B0D8C-A47F-4A81-A5D7-21FC4585D683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28554" y="1973618"/>
              <a:ext cx="2493368" cy="2086117"/>
            </a:xfrm>
            <a:prstGeom prst="rect">
              <a:avLst/>
            </a:prstGeom>
          </p:spPr>
        </p:pic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4E1F3693-E04A-4BF3-96BA-9629BDBBC707}"/>
                </a:ext>
              </a:extLst>
            </p:cNvPr>
            <p:cNvSpPr txBox="1"/>
            <p:nvPr/>
          </p:nvSpPr>
          <p:spPr>
            <a:xfrm>
              <a:off x="6355205" y="1955830"/>
              <a:ext cx="2276059" cy="58477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1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en-US" sz="1600" dirty="0"/>
                <a:t>MCS controls on new Napps Chiller, USA</a:t>
              </a:r>
            </a:p>
          </p:txBody>
        </p:sp>
      </p:grpSp>
      <p:grpSp>
        <p:nvGrpSpPr>
          <p:cNvPr id="17" name="Group 16">
            <a:extLst>
              <a:ext uri="{FF2B5EF4-FFF2-40B4-BE49-F238E27FC236}">
                <a16:creationId xmlns:a16="http://schemas.microsoft.com/office/drawing/2014/main" id="{340E9B74-5376-4FBB-9671-63B5E2108307}"/>
              </a:ext>
            </a:extLst>
          </p:cNvPr>
          <p:cNvGrpSpPr/>
          <p:nvPr/>
        </p:nvGrpSpPr>
        <p:grpSpPr>
          <a:xfrm>
            <a:off x="3262743" y="4497808"/>
            <a:ext cx="4433457" cy="1923468"/>
            <a:chOff x="3262743" y="4497808"/>
            <a:chExt cx="4433457" cy="1923468"/>
          </a:xfrm>
        </p:grpSpPr>
        <p:pic>
          <p:nvPicPr>
            <p:cNvPr id="18" name="Picture 17" descr="A picture containing indoor, refrigerator, sitting, food&#10;&#10;Description automatically generated">
              <a:extLst>
                <a:ext uri="{FF2B5EF4-FFF2-40B4-BE49-F238E27FC236}">
                  <a16:creationId xmlns:a16="http://schemas.microsoft.com/office/drawing/2014/main" id="{B0E1991B-D832-449F-BA43-EE9C733C0F9F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262743" y="4497808"/>
              <a:ext cx="3200400" cy="1644185"/>
            </a:xfrm>
            <a:prstGeom prst="rect">
              <a:avLst/>
            </a:prstGeom>
          </p:spPr>
        </p:pic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B3A6DC6E-03DE-4CF8-A1A7-87383BB1C54B}"/>
                </a:ext>
              </a:extLst>
            </p:cNvPr>
            <p:cNvSpPr txBox="1"/>
            <p:nvPr/>
          </p:nvSpPr>
          <p:spPr>
            <a:xfrm>
              <a:off x="4996437" y="5836501"/>
              <a:ext cx="2699763" cy="58477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1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en-US" sz="1600" dirty="0"/>
                <a:t>MCS controls on new Zamil Chiller, Saudi Arabia </a:t>
              </a:r>
            </a:p>
          </p:txBody>
        </p:sp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E3284B70-82C3-411B-8DB4-5B1F5ED10EDE}"/>
              </a:ext>
            </a:extLst>
          </p:cNvPr>
          <p:cNvGrpSpPr/>
          <p:nvPr/>
        </p:nvGrpSpPr>
        <p:grpSpPr>
          <a:xfrm>
            <a:off x="6355204" y="2869456"/>
            <a:ext cx="2276059" cy="2113730"/>
            <a:chOff x="6355204" y="2869456"/>
            <a:chExt cx="2276059" cy="2113730"/>
          </a:xfrm>
        </p:grpSpPr>
        <p:pic>
          <p:nvPicPr>
            <p:cNvPr id="15" name="Picture 14">
              <a:extLst>
                <a:ext uri="{FF2B5EF4-FFF2-40B4-BE49-F238E27FC236}">
                  <a16:creationId xmlns:a16="http://schemas.microsoft.com/office/drawing/2014/main" id="{34A6E318-97DD-49A3-81A1-CAF7D51C2F0B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6535777" y="2869456"/>
              <a:ext cx="1944147" cy="2113730"/>
            </a:xfrm>
            <a:prstGeom prst="rect">
              <a:avLst/>
            </a:prstGeom>
          </p:spPr>
        </p:pic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49CDDC25-F3E8-4164-9063-D72DFF58E8B3}"/>
                </a:ext>
              </a:extLst>
            </p:cNvPr>
            <p:cNvSpPr txBox="1"/>
            <p:nvPr/>
          </p:nvSpPr>
          <p:spPr>
            <a:xfrm>
              <a:off x="6355204" y="4336651"/>
              <a:ext cx="2276059" cy="58477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1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en-US" sz="1600" dirty="0"/>
                <a:t>MCS controls on new </a:t>
              </a:r>
              <a:r>
                <a:rPr lang="en-US" sz="1600" dirty="0" err="1"/>
                <a:t>Multistack</a:t>
              </a:r>
              <a:r>
                <a:rPr lang="en-US" sz="1600" dirty="0"/>
                <a:t> Chiller, USA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8456376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EB771133-AFD1-49F5-B19E-D02A73533185}"/>
              </a:ext>
            </a:extLst>
          </p:cNvPr>
          <p:cNvSpPr/>
          <p:nvPr/>
        </p:nvSpPr>
        <p:spPr>
          <a:xfrm>
            <a:off x="-78018" y="0"/>
            <a:ext cx="9222017" cy="6948214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A blue and white logo&#10;&#10;Description automatically generated with low confidence">
            <a:extLst>
              <a:ext uri="{FF2B5EF4-FFF2-40B4-BE49-F238E27FC236}">
                <a16:creationId xmlns:a16="http://schemas.microsoft.com/office/drawing/2014/main" id="{785FDCD6-449A-4DAE-AF3F-AA55838335B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242287"/>
            <a:ext cx="2771776" cy="552147"/>
          </a:xfrm>
          <a:prstGeom prst="rect">
            <a:avLst/>
          </a:prstGeom>
        </p:spPr>
      </p:pic>
      <p:pic>
        <p:nvPicPr>
          <p:cNvPr id="6" name="Picture 5" descr="Logo, company name&#10;&#10;Description automatically generated">
            <a:extLst>
              <a:ext uri="{FF2B5EF4-FFF2-40B4-BE49-F238E27FC236}">
                <a16:creationId xmlns:a16="http://schemas.microsoft.com/office/drawing/2014/main" id="{13668239-91FE-450A-BF51-62784A2A24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1871" y="217791"/>
            <a:ext cx="2165309" cy="1351789"/>
          </a:xfrm>
          <a:prstGeom prst="rect">
            <a:avLst/>
          </a:prstGeom>
        </p:spPr>
      </p:pic>
      <p:pic>
        <p:nvPicPr>
          <p:cNvPr id="8" name="Picture 7" descr="Logo&#10;&#10;Description automatically generated">
            <a:extLst>
              <a:ext uri="{FF2B5EF4-FFF2-40B4-BE49-F238E27FC236}">
                <a16:creationId xmlns:a16="http://schemas.microsoft.com/office/drawing/2014/main" id="{08A2EE61-862D-4B19-A9CF-9FF8FFB03E5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0780" y="2221457"/>
            <a:ext cx="2334262" cy="607881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0" name="Picture 9" descr="A blue sign with white text&#10;&#10;Description automatically generated with low confidence">
            <a:extLst>
              <a:ext uri="{FF2B5EF4-FFF2-40B4-BE49-F238E27FC236}">
                <a16:creationId xmlns:a16="http://schemas.microsoft.com/office/drawing/2014/main" id="{7A7E9D68-E212-48E8-8645-F214570A5D9E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2756" y="2201252"/>
            <a:ext cx="2334263" cy="628573"/>
          </a:xfrm>
          <a:prstGeom prst="rect">
            <a:avLst/>
          </a:prstGeom>
        </p:spPr>
      </p:pic>
      <p:pic>
        <p:nvPicPr>
          <p:cNvPr id="12" name="Picture 11" descr="Logo, company name&#10;&#10;Description automatically generated">
            <a:extLst>
              <a:ext uri="{FF2B5EF4-FFF2-40B4-BE49-F238E27FC236}">
                <a16:creationId xmlns:a16="http://schemas.microsoft.com/office/drawing/2014/main" id="{79BF559A-9E44-4005-88E1-86D84D39CC9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71171" y="1037389"/>
            <a:ext cx="1286188" cy="771713"/>
          </a:xfrm>
          <a:prstGeom prst="rect">
            <a:avLst/>
          </a:prstGeom>
          <a:ln>
            <a:solidFill>
              <a:srgbClr val="0070C0"/>
            </a:solidFill>
          </a:ln>
        </p:spPr>
      </p:pic>
      <p:pic>
        <p:nvPicPr>
          <p:cNvPr id="14" name="Picture 13" descr="Logo&#10;&#10;Description automatically generated">
            <a:extLst>
              <a:ext uri="{FF2B5EF4-FFF2-40B4-BE49-F238E27FC236}">
                <a16:creationId xmlns:a16="http://schemas.microsoft.com/office/drawing/2014/main" id="{306BA087-7901-497B-A58E-5399CB203C3D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465" y="1018843"/>
            <a:ext cx="1992541" cy="871737"/>
          </a:xfrm>
          <a:prstGeom prst="rect">
            <a:avLst/>
          </a:prstGeom>
        </p:spPr>
      </p:pic>
      <p:pic>
        <p:nvPicPr>
          <p:cNvPr id="16" name="Picture 15" descr="Icon&#10;&#10;Description automatically generated">
            <a:extLst>
              <a:ext uri="{FF2B5EF4-FFF2-40B4-BE49-F238E27FC236}">
                <a16:creationId xmlns:a16="http://schemas.microsoft.com/office/drawing/2014/main" id="{BF6719CA-C1A8-46C7-9CFD-7F26AA61F1A4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40208" y="470148"/>
            <a:ext cx="1336453" cy="1324626"/>
          </a:xfrm>
          <a:prstGeom prst="rect">
            <a:avLst/>
          </a:prstGeom>
        </p:spPr>
      </p:pic>
      <p:pic>
        <p:nvPicPr>
          <p:cNvPr id="18" name="Picture 17" descr="A blue logo with white text&#10;&#10;Description automatically generated with low confidence">
            <a:extLst>
              <a:ext uri="{FF2B5EF4-FFF2-40B4-BE49-F238E27FC236}">
                <a16:creationId xmlns:a16="http://schemas.microsoft.com/office/drawing/2014/main" id="{E49B206E-1B18-4027-9131-6E8ED257BCAE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7685" y="1586237"/>
            <a:ext cx="2334773" cy="530353"/>
          </a:xfrm>
          <a:prstGeom prst="rect">
            <a:avLst/>
          </a:prstGeom>
        </p:spPr>
      </p:pic>
      <p:pic>
        <p:nvPicPr>
          <p:cNvPr id="20" name="Picture 19" descr="Logo&#10;&#10;Description automatically generated with medium confidence">
            <a:extLst>
              <a:ext uri="{FF2B5EF4-FFF2-40B4-BE49-F238E27FC236}">
                <a16:creationId xmlns:a16="http://schemas.microsoft.com/office/drawing/2014/main" id="{90E51220-F2F2-4F39-9C47-51219A635FB8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1383" y="299015"/>
            <a:ext cx="2001480" cy="698293"/>
          </a:xfrm>
          <a:prstGeom prst="rect">
            <a:avLst/>
          </a:prstGeom>
        </p:spPr>
      </p:pic>
      <p:pic>
        <p:nvPicPr>
          <p:cNvPr id="22" name="Picture 21" descr="A picture containing logo&#10;&#10;Description automatically generated">
            <a:extLst>
              <a:ext uri="{FF2B5EF4-FFF2-40B4-BE49-F238E27FC236}">
                <a16:creationId xmlns:a16="http://schemas.microsoft.com/office/drawing/2014/main" id="{2F6B022E-CA64-4E72-B870-C09D9D1B7EF4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372" y="5640062"/>
            <a:ext cx="1992341" cy="1177953"/>
          </a:xfrm>
          <a:prstGeom prst="rect">
            <a:avLst/>
          </a:prstGeom>
        </p:spPr>
      </p:pic>
      <p:pic>
        <p:nvPicPr>
          <p:cNvPr id="24" name="Picture 23" descr="Logo&#10;&#10;Description automatically generated">
            <a:extLst>
              <a:ext uri="{FF2B5EF4-FFF2-40B4-BE49-F238E27FC236}">
                <a16:creationId xmlns:a16="http://schemas.microsoft.com/office/drawing/2014/main" id="{F71E5311-110C-43E7-BABB-14A74FE365D8}"/>
              </a:ext>
            </a:extLst>
          </p:cNvPr>
          <p:cNvPicPr>
            <a:picLocks noChangeAspect="1"/>
          </p:cNvPicPr>
          <p:nvPr/>
        </p:nvPicPr>
        <p:blipFill rotWithShape="1"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3211" b="31288"/>
          <a:stretch/>
        </p:blipFill>
        <p:spPr>
          <a:xfrm>
            <a:off x="1832858" y="5091868"/>
            <a:ext cx="2661125" cy="628673"/>
          </a:xfrm>
          <a:prstGeom prst="rect">
            <a:avLst/>
          </a:prstGeom>
        </p:spPr>
      </p:pic>
      <p:pic>
        <p:nvPicPr>
          <p:cNvPr id="26" name="Picture 25" descr="Logo&#10;&#10;Description automatically generated">
            <a:extLst>
              <a:ext uri="{FF2B5EF4-FFF2-40B4-BE49-F238E27FC236}">
                <a16:creationId xmlns:a16="http://schemas.microsoft.com/office/drawing/2014/main" id="{0DBFECE8-31D5-41FA-BCC5-85DFF03F8BDB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16312" y="3879614"/>
            <a:ext cx="1780351" cy="987770"/>
          </a:xfrm>
          <a:prstGeom prst="rect">
            <a:avLst/>
          </a:prstGeom>
        </p:spPr>
      </p:pic>
      <p:sp>
        <p:nvSpPr>
          <p:cNvPr id="27" name="Rectangle 26">
            <a:extLst>
              <a:ext uri="{FF2B5EF4-FFF2-40B4-BE49-F238E27FC236}">
                <a16:creationId xmlns:a16="http://schemas.microsoft.com/office/drawing/2014/main" id="{A5BAE494-242E-47F9-B58B-8C42BB621C9A}"/>
              </a:ext>
            </a:extLst>
          </p:cNvPr>
          <p:cNvSpPr/>
          <p:nvPr/>
        </p:nvSpPr>
        <p:spPr>
          <a:xfrm>
            <a:off x="413443" y="2949120"/>
            <a:ext cx="8317114" cy="825816"/>
          </a:xfrm>
          <a:prstGeom prst="rect">
            <a:avLst/>
          </a:prstGeom>
          <a:solidFill>
            <a:srgbClr val="FFE699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200" dirty="0">
                <a:solidFill>
                  <a:srgbClr val="044997"/>
                </a:solidFill>
                <a:latin typeface="Arial Black" panose="020B0A04020102020204" pitchFamily="34" charset="0"/>
              </a:rPr>
              <a:t>Examples of International ORIGINAL EQUIPMENT </a:t>
            </a:r>
            <a:r>
              <a:rPr lang="en-US" sz="2200">
                <a:solidFill>
                  <a:srgbClr val="044997"/>
                </a:solidFill>
                <a:latin typeface="Arial Black" panose="020B0A04020102020204" pitchFamily="34" charset="0"/>
              </a:rPr>
              <a:t>MANUFACTURERS installing </a:t>
            </a:r>
            <a:r>
              <a:rPr lang="en-US" sz="2200" dirty="0">
                <a:solidFill>
                  <a:srgbClr val="044997"/>
                </a:solidFill>
                <a:latin typeface="Arial Black" panose="020B0A04020102020204" pitchFamily="34" charset="0"/>
              </a:rPr>
              <a:t>MCS PRODUCTS</a:t>
            </a:r>
            <a:endParaRPr lang="en-US" sz="2200" dirty="0"/>
          </a:p>
        </p:txBody>
      </p:sp>
      <p:pic>
        <p:nvPicPr>
          <p:cNvPr id="29" name="Picture 28" descr="A picture containing qr code&#10;&#10;Description automatically generated">
            <a:extLst>
              <a:ext uri="{FF2B5EF4-FFF2-40B4-BE49-F238E27FC236}">
                <a16:creationId xmlns:a16="http://schemas.microsoft.com/office/drawing/2014/main" id="{6FD6D5BE-C1BC-4DB9-B40E-5749C9F5D570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8242" y="3928150"/>
            <a:ext cx="1730854" cy="733354"/>
          </a:xfrm>
          <a:prstGeom prst="rect">
            <a:avLst/>
          </a:prstGeom>
        </p:spPr>
      </p:pic>
      <p:pic>
        <p:nvPicPr>
          <p:cNvPr id="31" name="Picture 30" descr="Icon&#10;&#10;Description automatically generated">
            <a:extLst>
              <a:ext uri="{FF2B5EF4-FFF2-40B4-BE49-F238E27FC236}">
                <a16:creationId xmlns:a16="http://schemas.microsoft.com/office/drawing/2014/main" id="{F2982C1B-E6F8-45F7-85CC-99433F940692}"/>
              </a:ext>
            </a:extLst>
          </p:cNvPr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6746" y="4966032"/>
            <a:ext cx="1547949" cy="674030"/>
          </a:xfrm>
          <a:prstGeom prst="rect">
            <a:avLst/>
          </a:prstGeom>
        </p:spPr>
      </p:pic>
      <p:pic>
        <p:nvPicPr>
          <p:cNvPr id="33" name="Picture 32" descr="Logo, company name&#10;&#10;Description automatically generated">
            <a:extLst>
              <a:ext uri="{FF2B5EF4-FFF2-40B4-BE49-F238E27FC236}">
                <a16:creationId xmlns:a16="http://schemas.microsoft.com/office/drawing/2014/main" id="{E59065E3-DAA8-459C-833A-A2994834779E}"/>
              </a:ext>
            </a:extLst>
          </p:cNvPr>
          <p:cNvPicPr>
            <a:picLocks noChangeAspect="1"/>
          </p:cNvPicPr>
          <p:nvPr/>
        </p:nvPicPr>
        <p:blipFill rotWithShape="1"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411" t="9539" r="24110" b="26801"/>
          <a:stretch/>
        </p:blipFill>
        <p:spPr>
          <a:xfrm>
            <a:off x="414638" y="3998898"/>
            <a:ext cx="1267272" cy="1333913"/>
          </a:xfrm>
          <a:prstGeom prst="rect">
            <a:avLst/>
          </a:prstGeom>
        </p:spPr>
      </p:pic>
      <p:pic>
        <p:nvPicPr>
          <p:cNvPr id="35" name="Picture 34" descr="Logo, company name&#10;&#10;Description automatically generated">
            <a:extLst>
              <a:ext uri="{FF2B5EF4-FFF2-40B4-BE49-F238E27FC236}">
                <a16:creationId xmlns:a16="http://schemas.microsoft.com/office/drawing/2014/main" id="{25BD2842-8E40-4ED6-8C96-41AEEF201A5C}"/>
              </a:ext>
            </a:extLst>
          </p:cNvPr>
          <p:cNvPicPr>
            <a:picLocks noChangeAspect="1"/>
          </p:cNvPicPr>
          <p:nvPr/>
        </p:nvPicPr>
        <p:blipFill rotWithShape="1"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864" b="31803"/>
          <a:stretch/>
        </p:blipFill>
        <p:spPr>
          <a:xfrm>
            <a:off x="1957697" y="4053230"/>
            <a:ext cx="2143125" cy="714375"/>
          </a:xfrm>
          <a:prstGeom prst="rect">
            <a:avLst/>
          </a:prstGeom>
          <a:ln>
            <a:solidFill>
              <a:srgbClr val="0070C0"/>
            </a:solidFill>
          </a:ln>
        </p:spPr>
      </p:pic>
      <p:pic>
        <p:nvPicPr>
          <p:cNvPr id="37" name="Picture 36" descr="Logo, company name&#10;&#10;Description automatically generated">
            <a:extLst>
              <a:ext uri="{FF2B5EF4-FFF2-40B4-BE49-F238E27FC236}">
                <a16:creationId xmlns:a16="http://schemas.microsoft.com/office/drawing/2014/main" id="{F370DAEE-634F-47F5-92FE-0EE9A12918A0}"/>
              </a:ext>
            </a:extLst>
          </p:cNvPr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9080" y="6021453"/>
            <a:ext cx="2158535" cy="628673"/>
          </a:xfrm>
          <a:prstGeom prst="rect">
            <a:avLst/>
          </a:prstGeom>
          <a:ln>
            <a:solidFill>
              <a:srgbClr val="0070C0"/>
            </a:solidFill>
          </a:ln>
        </p:spPr>
      </p:pic>
      <p:pic>
        <p:nvPicPr>
          <p:cNvPr id="41" name="Picture 40" descr="Logo&#10;&#10;Description automatically generated">
            <a:extLst>
              <a:ext uri="{FF2B5EF4-FFF2-40B4-BE49-F238E27FC236}">
                <a16:creationId xmlns:a16="http://schemas.microsoft.com/office/drawing/2014/main" id="{749985F5-5464-4FE6-A7EB-0F2BC4CA0010}"/>
              </a:ext>
            </a:extLst>
          </p:cNvPr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7484" y="5853173"/>
            <a:ext cx="2205379" cy="850823"/>
          </a:xfrm>
          <a:prstGeom prst="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</p:pic>
      <p:pic>
        <p:nvPicPr>
          <p:cNvPr id="43" name="Picture 42" descr="A picture containing text, clipart&#10;&#10;Description automatically generated">
            <a:extLst>
              <a:ext uri="{FF2B5EF4-FFF2-40B4-BE49-F238E27FC236}">
                <a16:creationId xmlns:a16="http://schemas.microsoft.com/office/drawing/2014/main" id="{EF2D48D9-641B-407A-B05E-BF0309DC7FA8}"/>
              </a:ext>
            </a:extLst>
          </p:cNvPr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133" b="10112"/>
          <a:stretch/>
        </p:blipFill>
        <p:spPr>
          <a:xfrm>
            <a:off x="4991633" y="4780799"/>
            <a:ext cx="1407463" cy="1094371"/>
          </a:xfrm>
          <a:prstGeom prst="rect">
            <a:avLst/>
          </a:prstGeom>
          <a:ln>
            <a:solidFill>
              <a:srgbClr val="0070C0"/>
            </a:solidFill>
          </a:ln>
        </p:spPr>
      </p:pic>
      <p:pic>
        <p:nvPicPr>
          <p:cNvPr id="45" name="Picture 44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FD63DC04-9CA8-4BFC-98BB-738AE5B0F908}"/>
              </a:ext>
            </a:extLst>
          </p:cNvPr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647" t="26103" r="3647" b="26250"/>
          <a:stretch/>
        </p:blipFill>
        <p:spPr>
          <a:xfrm>
            <a:off x="6718220" y="1903016"/>
            <a:ext cx="1905000" cy="907654"/>
          </a:xfrm>
          <a:prstGeom prst="rect">
            <a:avLst/>
          </a:prstGeom>
        </p:spPr>
      </p:pic>
      <p:pic>
        <p:nvPicPr>
          <p:cNvPr id="47" name="Picture 46" descr="A blue circle with black text&#10;&#10;Description automatically generated with medium confidence">
            <a:extLst>
              <a:ext uri="{FF2B5EF4-FFF2-40B4-BE49-F238E27FC236}">
                <a16:creationId xmlns:a16="http://schemas.microsoft.com/office/drawing/2014/main" id="{DEFD0F1F-9FF8-4171-AFDF-C8D0BD60CB16}"/>
              </a:ext>
            </a:extLst>
          </p:cNvPr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02458" y="5959832"/>
            <a:ext cx="1446885" cy="830981"/>
          </a:xfrm>
          <a:prstGeom prst="rect">
            <a:avLst/>
          </a:prstGeom>
          <a:ln>
            <a:solidFill>
              <a:srgbClr val="0070C0"/>
            </a:solidFill>
          </a:ln>
        </p:spPr>
      </p:pic>
    </p:spTree>
    <p:extLst>
      <p:ext uri="{BB962C8B-B14F-4D97-AF65-F5344CB8AC3E}">
        <p14:creationId xmlns:p14="http://schemas.microsoft.com/office/powerpoint/2010/main" val="24743573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00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27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Map&#10;&#10;Description automatically generated">
            <a:extLst>
              <a:ext uri="{FF2B5EF4-FFF2-40B4-BE49-F238E27FC236}">
                <a16:creationId xmlns:a16="http://schemas.microsoft.com/office/drawing/2014/main" id="{6F1F50C7-1290-4C0C-88D6-44C5F0CC525C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304800" y="1"/>
            <a:ext cx="9601200" cy="6108496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B967FFB8-6EF5-4A94-9A3E-BF9BBC0C1896}"/>
              </a:ext>
            </a:extLst>
          </p:cNvPr>
          <p:cNvSpPr txBox="1"/>
          <p:nvPr/>
        </p:nvSpPr>
        <p:spPr>
          <a:xfrm>
            <a:off x="484799" y="6179613"/>
            <a:ext cx="8174402" cy="646331"/>
          </a:xfrm>
          <a:prstGeom prst="rect">
            <a:avLst/>
          </a:prstGeom>
          <a:solidFill>
            <a:srgbClr val="FFE699"/>
          </a:solidFill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latin typeface="Arial Black" panose="020B0A04020102020204" pitchFamily="34" charset="0"/>
              </a:rPr>
              <a:t>Examples of some International Equipment Manufacturers installing MCS products in their units</a:t>
            </a:r>
          </a:p>
        </p:txBody>
      </p:sp>
      <p:grpSp>
        <p:nvGrpSpPr>
          <p:cNvPr id="21" name="Group 20">
            <a:extLst>
              <a:ext uri="{FF2B5EF4-FFF2-40B4-BE49-F238E27FC236}">
                <a16:creationId xmlns:a16="http://schemas.microsoft.com/office/drawing/2014/main" id="{60D14B3D-5BA8-4BDF-8FEF-F0F6B429F5B1}"/>
              </a:ext>
            </a:extLst>
          </p:cNvPr>
          <p:cNvGrpSpPr/>
          <p:nvPr/>
        </p:nvGrpSpPr>
        <p:grpSpPr>
          <a:xfrm>
            <a:off x="1899311" y="892763"/>
            <a:ext cx="6251327" cy="4980486"/>
            <a:chOff x="4236202" y="1390856"/>
            <a:chExt cx="2690624" cy="2143643"/>
          </a:xfrm>
        </p:grpSpPr>
        <p:pic>
          <p:nvPicPr>
            <p:cNvPr id="10" name="Picture 9" descr="A picture containing text, indoor, electronics, computer&#10;&#10;Description automatically generated">
              <a:extLst>
                <a:ext uri="{FF2B5EF4-FFF2-40B4-BE49-F238E27FC236}">
                  <a16:creationId xmlns:a16="http://schemas.microsoft.com/office/drawing/2014/main" id="{20B5EC19-CE25-4BA9-9D08-CDC10BEED256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874618" y="1390856"/>
              <a:ext cx="2052208" cy="2143643"/>
            </a:xfrm>
            <a:prstGeom prst="rect">
              <a:avLst/>
            </a:prstGeom>
            <a:effectLst>
              <a:glow rad="63500">
                <a:schemeClr val="bg1"/>
              </a:glow>
            </a:effectLst>
          </p:spPr>
        </p:pic>
        <p:pic>
          <p:nvPicPr>
            <p:cNvPr id="20" name="Picture 19" descr="Logo&#10;&#10;Description automatically generated with medium confidence">
              <a:extLst>
                <a:ext uri="{FF2B5EF4-FFF2-40B4-BE49-F238E27FC236}">
                  <a16:creationId xmlns:a16="http://schemas.microsoft.com/office/drawing/2014/main" id="{E274BE41-7DDD-47C9-9A52-125A2C6D06D0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36202" y="1524000"/>
              <a:ext cx="1485138" cy="854712"/>
            </a:xfrm>
            <a:prstGeom prst="rect">
              <a:avLst/>
            </a:prstGeom>
          </p:spPr>
        </p:pic>
        <p:sp>
          <p:nvSpPr>
            <p:cNvPr id="24" name="Arrow: Right 23">
              <a:extLst>
                <a:ext uri="{FF2B5EF4-FFF2-40B4-BE49-F238E27FC236}">
                  <a16:creationId xmlns:a16="http://schemas.microsoft.com/office/drawing/2014/main" id="{2ECD3286-9940-496B-965C-E19254ADA029}"/>
                </a:ext>
              </a:extLst>
            </p:cNvPr>
            <p:cNvSpPr/>
            <p:nvPr/>
          </p:nvSpPr>
          <p:spPr>
            <a:xfrm rot="18195125">
              <a:off x="4487691" y="2335714"/>
              <a:ext cx="692788" cy="579498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3200" b="1" dirty="0">
                  <a:solidFill>
                    <a:srgbClr val="FFFFFF"/>
                  </a:solidFill>
                  <a:latin typeface="Arial Narrow" panose="020B0606020202030204" pitchFamily="34" charset="0"/>
                </a:rPr>
                <a:t>UAE</a:t>
              </a:r>
              <a:endParaRPr lang="en-US" sz="3200" b="1" dirty="0">
                <a:latin typeface="Arial Narrow" panose="020B0606020202030204" pitchFamily="34" charset="0"/>
              </a:endParaRPr>
            </a:p>
          </p:txBody>
        </p:sp>
      </p:grpSp>
      <p:grpSp>
        <p:nvGrpSpPr>
          <p:cNvPr id="28" name="Group 27">
            <a:extLst>
              <a:ext uri="{FF2B5EF4-FFF2-40B4-BE49-F238E27FC236}">
                <a16:creationId xmlns:a16="http://schemas.microsoft.com/office/drawing/2014/main" id="{4F971374-1769-4366-B4C2-DE621CB8468F}"/>
              </a:ext>
            </a:extLst>
          </p:cNvPr>
          <p:cNvGrpSpPr/>
          <p:nvPr/>
        </p:nvGrpSpPr>
        <p:grpSpPr>
          <a:xfrm>
            <a:off x="1071908" y="945891"/>
            <a:ext cx="7559695" cy="4351397"/>
            <a:chOff x="1776426" y="512494"/>
            <a:chExt cx="7559695" cy="4351397"/>
          </a:xfrm>
        </p:grpSpPr>
        <p:pic>
          <p:nvPicPr>
            <p:cNvPr id="26" name="Picture 25">
              <a:extLst>
                <a:ext uri="{FF2B5EF4-FFF2-40B4-BE49-F238E27FC236}">
                  <a16:creationId xmlns:a16="http://schemas.microsoft.com/office/drawing/2014/main" id="{8321D2CA-88BF-44FB-99C0-606310CAE41E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776426" y="512494"/>
              <a:ext cx="7559695" cy="4351397"/>
            </a:xfrm>
            <a:prstGeom prst="rect">
              <a:avLst/>
            </a:prstGeom>
          </p:spPr>
        </p:pic>
        <p:sp>
          <p:nvSpPr>
            <p:cNvPr id="27" name="Arrow: Right 26">
              <a:extLst>
                <a:ext uri="{FF2B5EF4-FFF2-40B4-BE49-F238E27FC236}">
                  <a16:creationId xmlns:a16="http://schemas.microsoft.com/office/drawing/2014/main" id="{D6A909C0-F12F-4871-BAF3-89CDB5A2B96A}"/>
                </a:ext>
              </a:extLst>
            </p:cNvPr>
            <p:cNvSpPr/>
            <p:nvPr/>
          </p:nvSpPr>
          <p:spPr>
            <a:xfrm rot="18195125">
              <a:off x="1883467" y="2303830"/>
              <a:ext cx="1726553" cy="992507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3200" b="1" dirty="0">
                  <a:solidFill>
                    <a:srgbClr val="FFFFFF"/>
                  </a:solidFill>
                  <a:latin typeface="Arial Narrow" panose="020B0606020202030204" pitchFamily="34" charset="0"/>
                </a:rPr>
                <a:t>INDIA</a:t>
              </a:r>
              <a:endParaRPr lang="en-US" sz="3200" b="1" dirty="0">
                <a:latin typeface="Arial Narrow" panose="020B0606020202030204" pitchFamily="34" charset="0"/>
              </a:endParaRPr>
            </a:p>
          </p:txBody>
        </p:sp>
      </p:grpSp>
      <p:grpSp>
        <p:nvGrpSpPr>
          <p:cNvPr id="35" name="Group 34">
            <a:extLst>
              <a:ext uri="{FF2B5EF4-FFF2-40B4-BE49-F238E27FC236}">
                <a16:creationId xmlns:a16="http://schemas.microsoft.com/office/drawing/2014/main" id="{7CF69743-ADD3-48AA-B33D-2951C73B2886}"/>
              </a:ext>
            </a:extLst>
          </p:cNvPr>
          <p:cNvGrpSpPr/>
          <p:nvPr/>
        </p:nvGrpSpPr>
        <p:grpSpPr>
          <a:xfrm>
            <a:off x="592231" y="370674"/>
            <a:ext cx="7308214" cy="4947105"/>
            <a:chOff x="1454786" y="996494"/>
            <a:chExt cx="7308214" cy="4947105"/>
          </a:xfrm>
        </p:grpSpPr>
        <p:pic>
          <p:nvPicPr>
            <p:cNvPr id="30" name="Picture 29">
              <a:extLst>
                <a:ext uri="{FF2B5EF4-FFF2-40B4-BE49-F238E27FC236}">
                  <a16:creationId xmlns:a16="http://schemas.microsoft.com/office/drawing/2014/main" id="{9A55CDCE-7302-4BA3-B846-E4702A9E9BE1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3073400" y="1676400"/>
              <a:ext cx="5689600" cy="4267199"/>
            </a:xfrm>
            <a:prstGeom prst="rect">
              <a:avLst/>
            </a:prstGeom>
          </p:spPr>
        </p:pic>
        <p:sp>
          <p:nvSpPr>
            <p:cNvPr id="16" name="Arrow: Right 15">
              <a:extLst>
                <a:ext uri="{FF2B5EF4-FFF2-40B4-BE49-F238E27FC236}">
                  <a16:creationId xmlns:a16="http://schemas.microsoft.com/office/drawing/2014/main" id="{8BC9D2A5-61AF-4701-9D2D-2336B295D558}"/>
                </a:ext>
              </a:extLst>
            </p:cNvPr>
            <p:cNvSpPr/>
            <p:nvPr/>
          </p:nvSpPr>
          <p:spPr>
            <a:xfrm rot="1532467">
              <a:off x="1454786" y="996494"/>
              <a:ext cx="1989802" cy="1042833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3200" b="1" dirty="0">
                  <a:latin typeface="Arial Narrow" panose="020B0606020202030204" pitchFamily="34" charset="0"/>
                </a:rPr>
                <a:t>Malaysia</a:t>
              </a:r>
            </a:p>
          </p:txBody>
        </p:sp>
      </p:grpSp>
      <p:grpSp>
        <p:nvGrpSpPr>
          <p:cNvPr id="36" name="Group 35">
            <a:extLst>
              <a:ext uri="{FF2B5EF4-FFF2-40B4-BE49-F238E27FC236}">
                <a16:creationId xmlns:a16="http://schemas.microsoft.com/office/drawing/2014/main" id="{669A587A-2558-4437-9A72-AD40E34C5EB5}"/>
              </a:ext>
            </a:extLst>
          </p:cNvPr>
          <p:cNvGrpSpPr/>
          <p:nvPr/>
        </p:nvGrpSpPr>
        <p:grpSpPr>
          <a:xfrm>
            <a:off x="993362" y="1694110"/>
            <a:ext cx="7450790" cy="3681380"/>
            <a:chOff x="579260" y="1506356"/>
            <a:chExt cx="4334797" cy="2141791"/>
          </a:xfrm>
        </p:grpSpPr>
        <p:pic>
          <p:nvPicPr>
            <p:cNvPr id="7" name="Picture 6" descr="A picture containing indoor, refrigerator, sitting, food&#10;&#10;Description automatically generated">
              <a:extLst>
                <a:ext uri="{FF2B5EF4-FFF2-40B4-BE49-F238E27FC236}">
                  <a16:creationId xmlns:a16="http://schemas.microsoft.com/office/drawing/2014/main" id="{B11AB89F-0CA7-4D35-96CE-64DDC8ED1729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49128" y="1543924"/>
              <a:ext cx="3764929" cy="1934208"/>
            </a:xfrm>
            <a:prstGeom prst="rect">
              <a:avLst/>
            </a:prstGeom>
            <a:effectLst>
              <a:glow rad="63500">
                <a:schemeClr val="bg1">
                  <a:alpha val="98000"/>
                </a:schemeClr>
              </a:glow>
            </a:effectLst>
          </p:spPr>
        </p:pic>
        <p:pic>
          <p:nvPicPr>
            <p:cNvPr id="14" name="Picture 13" descr="Logo&#10;&#10;Description automatically generated">
              <a:extLst>
                <a:ext uri="{FF2B5EF4-FFF2-40B4-BE49-F238E27FC236}">
                  <a16:creationId xmlns:a16="http://schemas.microsoft.com/office/drawing/2014/main" id="{3C3E9A34-529D-4241-B950-C1909D8E089A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79260" y="1506356"/>
              <a:ext cx="1342283" cy="744722"/>
            </a:xfrm>
            <a:prstGeom prst="rect">
              <a:avLst/>
            </a:prstGeom>
            <a:solidFill>
              <a:schemeClr val="bg1"/>
            </a:solidFill>
          </p:spPr>
        </p:pic>
        <p:sp>
          <p:nvSpPr>
            <p:cNvPr id="33" name="Arrow: Right 32">
              <a:extLst>
                <a:ext uri="{FF2B5EF4-FFF2-40B4-BE49-F238E27FC236}">
                  <a16:creationId xmlns:a16="http://schemas.microsoft.com/office/drawing/2014/main" id="{2696B6EC-233F-497A-BF1A-DEDB8056496D}"/>
                </a:ext>
              </a:extLst>
            </p:cNvPr>
            <p:cNvSpPr/>
            <p:nvPr/>
          </p:nvSpPr>
          <p:spPr>
            <a:xfrm rot="18195125">
              <a:off x="312951" y="2606266"/>
              <a:ext cx="1487436" cy="596325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3200" dirty="0">
                  <a:solidFill>
                    <a:srgbClr val="FFFFFF"/>
                  </a:solidFill>
                  <a:latin typeface="Arial Narrow" panose="020B0606020202030204" pitchFamily="34" charset="0"/>
                </a:rPr>
                <a:t>Saudi Arabia</a:t>
              </a:r>
              <a:endParaRPr lang="en-US" sz="3200" dirty="0"/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7287194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5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Map&#10;&#10;Description automatically generated">
            <a:extLst>
              <a:ext uri="{FF2B5EF4-FFF2-40B4-BE49-F238E27FC236}">
                <a16:creationId xmlns:a16="http://schemas.microsoft.com/office/drawing/2014/main" id="{D5E40EF5-9995-4CFD-A4AF-CF770EF9489A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304800" y="0"/>
            <a:ext cx="9982200" cy="586740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7754FE1C-58E7-4F94-8C58-B4EF79E06ADF}"/>
              </a:ext>
            </a:extLst>
          </p:cNvPr>
          <p:cNvSpPr txBox="1"/>
          <p:nvPr/>
        </p:nvSpPr>
        <p:spPr>
          <a:xfrm>
            <a:off x="1418303" y="6019800"/>
            <a:ext cx="6535994" cy="646331"/>
          </a:xfrm>
          <a:prstGeom prst="rect">
            <a:avLst/>
          </a:prstGeom>
          <a:solidFill>
            <a:srgbClr val="FFE699"/>
          </a:solidFill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latin typeface="Arial Black" panose="020B0A04020102020204" pitchFamily="34" charset="0"/>
              </a:rPr>
              <a:t>Map shows International Contractors </a:t>
            </a:r>
          </a:p>
          <a:p>
            <a:pPr algn="ctr"/>
            <a:r>
              <a:rPr lang="en-US" dirty="0">
                <a:latin typeface="Arial Black" panose="020B0A04020102020204" pitchFamily="34" charset="0"/>
              </a:rPr>
              <a:t>who install MCS Products around the world </a:t>
            </a:r>
          </a:p>
        </p:txBody>
      </p:sp>
      <p:pic>
        <p:nvPicPr>
          <p:cNvPr id="3" name="Picture 2" descr="Text&#10;&#10;Description automatically generated">
            <a:extLst>
              <a:ext uri="{FF2B5EF4-FFF2-40B4-BE49-F238E27FC236}">
                <a16:creationId xmlns:a16="http://schemas.microsoft.com/office/drawing/2014/main" id="{26A3EAF7-017D-4CD5-B491-E12FCC21A9B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9800" y="2507661"/>
            <a:ext cx="914400" cy="569541"/>
          </a:xfrm>
          <a:prstGeom prst="rect">
            <a:avLst/>
          </a:prstGeom>
          <a:effectLst>
            <a:glow rad="63500">
              <a:schemeClr val="bg1">
                <a:alpha val="72000"/>
              </a:schemeClr>
            </a:glow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2839196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indefinite" fill="hold" grpId="0" nodeType="after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Effect transition="out" filter="fade">
                                      <p:cBhvr>
                                        <p:cTn id="6" dur="20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00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17EA0B15-5075-4F3A-8EEC-28477A6285F8}"/>
              </a:ext>
            </a:extLst>
          </p:cNvPr>
          <p:cNvSpPr/>
          <p:nvPr/>
        </p:nvSpPr>
        <p:spPr>
          <a:xfrm>
            <a:off x="990600" y="5902433"/>
            <a:ext cx="7620000" cy="825816"/>
          </a:xfrm>
          <a:prstGeom prst="rect">
            <a:avLst/>
          </a:prstGeom>
          <a:solidFill>
            <a:srgbClr val="FFE699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>
                <a:solidFill>
                  <a:srgbClr val="044997"/>
                </a:solidFill>
                <a:latin typeface="Arial Black" panose="020B0A04020102020204" pitchFamily="34" charset="0"/>
              </a:rPr>
              <a:t>Examples of UNITED STATES ORIGINAL EQUIPMENT MANUFACTURERS INSTALLING MCS PRODUCTS</a:t>
            </a:r>
            <a:endParaRPr lang="en-US" sz="2000" dirty="0"/>
          </a:p>
        </p:txBody>
      </p:sp>
      <p:pic>
        <p:nvPicPr>
          <p:cNvPr id="9" name="Picture 8" descr="Logo, company name&#10;&#10;Description automatically generated">
            <a:extLst>
              <a:ext uri="{FF2B5EF4-FFF2-40B4-BE49-F238E27FC236}">
                <a16:creationId xmlns:a16="http://schemas.microsoft.com/office/drawing/2014/main" id="{DC1DC658-EDA7-4E15-9C1C-D2D955DC63A2}"/>
              </a:ext>
            </a:extLst>
          </p:cNvPr>
          <p:cNvPicPr>
            <a:picLocks noChangeAspect="1"/>
          </p:cNvPicPr>
          <p:nvPr/>
        </p:nvPicPr>
        <p:blipFill>
          <a:blip r:link="rId2"/>
          <a:stretch>
            <a:fillRect/>
          </a:stretch>
        </p:blipFill>
        <p:spPr>
          <a:xfrm>
            <a:off x="-152400" y="-152400"/>
            <a:ext cx="944880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47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00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Map&#10;&#10;Description automatically generated">
            <a:extLst>
              <a:ext uri="{FF2B5EF4-FFF2-40B4-BE49-F238E27FC236}">
                <a16:creationId xmlns:a16="http://schemas.microsoft.com/office/drawing/2014/main" id="{7B440D8E-1817-41AB-AF60-CCA95873CAD9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348447" y="152808"/>
            <a:ext cx="9601200" cy="5977824"/>
          </a:xfrm>
          <a:prstGeom prst="rect">
            <a:avLst/>
          </a:prstGeom>
        </p:spPr>
      </p:pic>
      <p:grpSp>
        <p:nvGrpSpPr>
          <p:cNvPr id="8" name="Group 7">
            <a:extLst>
              <a:ext uri="{FF2B5EF4-FFF2-40B4-BE49-F238E27FC236}">
                <a16:creationId xmlns:a16="http://schemas.microsoft.com/office/drawing/2014/main" id="{B8E71A99-F06F-4336-BC7C-1D5A80B27592}"/>
              </a:ext>
            </a:extLst>
          </p:cNvPr>
          <p:cNvGrpSpPr/>
          <p:nvPr/>
        </p:nvGrpSpPr>
        <p:grpSpPr>
          <a:xfrm>
            <a:off x="621138" y="1064323"/>
            <a:ext cx="3561609" cy="3162828"/>
            <a:chOff x="5943600" y="3460806"/>
            <a:chExt cx="2931831" cy="2603564"/>
          </a:xfrm>
        </p:grpSpPr>
        <p:pic>
          <p:nvPicPr>
            <p:cNvPr id="5" name="Picture 7">
              <a:extLst>
                <a:ext uri="{FF2B5EF4-FFF2-40B4-BE49-F238E27FC236}">
                  <a16:creationId xmlns:a16="http://schemas.microsoft.com/office/drawing/2014/main" id="{740B862F-AEAC-46A7-BF85-E068C58BFC4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72200" y="3704239"/>
              <a:ext cx="2518499" cy="18892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" name="Picture 9">
              <a:extLst>
                <a:ext uri="{FF2B5EF4-FFF2-40B4-BE49-F238E27FC236}">
                  <a16:creationId xmlns:a16="http://schemas.microsoft.com/office/drawing/2014/main" id="{D61D4C57-2B96-43B5-8C3E-3568AA8FEDB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431449" y="5098096"/>
              <a:ext cx="1443982" cy="9662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" name="Picture 13">
              <a:extLst>
                <a:ext uri="{FF2B5EF4-FFF2-40B4-BE49-F238E27FC236}">
                  <a16:creationId xmlns:a16="http://schemas.microsoft.com/office/drawing/2014/main" id="{65396F93-3807-48BF-8E99-252E3B046019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0011" t="17134" r="12264" b="21140"/>
            <a:stretch/>
          </p:blipFill>
          <p:spPr bwMode="auto">
            <a:xfrm>
              <a:off x="5943600" y="3460806"/>
              <a:ext cx="1159043" cy="473137"/>
            </a:xfrm>
            <a:prstGeom prst="rect">
              <a:avLst/>
            </a:prstGeom>
            <a:noFill/>
            <a:ln>
              <a:noFill/>
            </a:ln>
            <a:effectLst>
              <a:glow rad="558800">
                <a:schemeClr val="bg1">
                  <a:alpha val="90000"/>
                </a:schemeClr>
              </a:glo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6" name="Group 15">
            <a:extLst>
              <a:ext uri="{FF2B5EF4-FFF2-40B4-BE49-F238E27FC236}">
                <a16:creationId xmlns:a16="http://schemas.microsoft.com/office/drawing/2014/main" id="{1C456C92-8806-4FE8-8AAF-9AEA6CA4A687}"/>
              </a:ext>
            </a:extLst>
          </p:cNvPr>
          <p:cNvGrpSpPr/>
          <p:nvPr/>
        </p:nvGrpSpPr>
        <p:grpSpPr>
          <a:xfrm>
            <a:off x="4717012" y="1432543"/>
            <a:ext cx="4023150" cy="2002421"/>
            <a:chOff x="4546806" y="1292633"/>
            <a:chExt cx="4023150" cy="2002421"/>
          </a:xfrm>
        </p:grpSpPr>
        <p:pic>
          <p:nvPicPr>
            <p:cNvPr id="13" name="Picture 2">
              <a:extLst>
                <a:ext uri="{FF2B5EF4-FFF2-40B4-BE49-F238E27FC236}">
                  <a16:creationId xmlns:a16="http://schemas.microsoft.com/office/drawing/2014/main" id="{EDEAA57D-43D4-42BC-82A2-241EE456B8CF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08347" y="1292633"/>
              <a:ext cx="3561609" cy="20024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4" name="Picture 2">
              <a:extLst>
                <a:ext uri="{FF2B5EF4-FFF2-40B4-BE49-F238E27FC236}">
                  <a16:creationId xmlns:a16="http://schemas.microsoft.com/office/drawing/2014/main" id="{78DDFC92-9738-4FAD-8590-D6E99378757C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46806" y="1306131"/>
              <a:ext cx="1516107" cy="771309"/>
            </a:xfrm>
            <a:prstGeom prst="rect">
              <a:avLst/>
            </a:prstGeom>
            <a:noFill/>
            <a:ln>
              <a:noFill/>
            </a:ln>
            <a:effectLst>
              <a:glow rad="304800">
                <a:schemeClr val="bg1">
                  <a:alpha val="96000"/>
                </a:schemeClr>
              </a:glo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5" name="Picture 3">
              <a:extLst>
                <a:ext uri="{FF2B5EF4-FFF2-40B4-BE49-F238E27FC236}">
                  <a16:creationId xmlns:a16="http://schemas.microsoft.com/office/drawing/2014/main" id="{8A3C1602-F3C6-4793-AAE1-A53F179E9C6C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850487" y="2585515"/>
              <a:ext cx="621355" cy="6213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1" name="Group 20">
            <a:extLst>
              <a:ext uri="{FF2B5EF4-FFF2-40B4-BE49-F238E27FC236}">
                <a16:creationId xmlns:a16="http://schemas.microsoft.com/office/drawing/2014/main" id="{1563C6C9-A6C3-4488-AB21-AF5A0919E63D}"/>
              </a:ext>
            </a:extLst>
          </p:cNvPr>
          <p:cNvGrpSpPr/>
          <p:nvPr/>
        </p:nvGrpSpPr>
        <p:grpSpPr>
          <a:xfrm>
            <a:off x="1099161" y="4096507"/>
            <a:ext cx="4508500" cy="2656939"/>
            <a:chOff x="473597" y="3731500"/>
            <a:chExt cx="4508500" cy="2656939"/>
          </a:xfrm>
        </p:grpSpPr>
        <p:pic>
          <p:nvPicPr>
            <p:cNvPr id="17" name="Picture 2">
              <a:extLst>
                <a:ext uri="{FF2B5EF4-FFF2-40B4-BE49-F238E27FC236}">
                  <a16:creationId xmlns:a16="http://schemas.microsoft.com/office/drawing/2014/main" id="{12D132D9-07DD-4D70-8634-4AAF360CB00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3597" y="3731500"/>
              <a:ext cx="4508500" cy="209812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8" name="Picture 3">
              <a:extLst>
                <a:ext uri="{FF2B5EF4-FFF2-40B4-BE49-F238E27FC236}">
                  <a16:creationId xmlns:a16="http://schemas.microsoft.com/office/drawing/2014/main" id="{E4BCE910-55FD-4D98-B025-A284F000D169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02159" y="3992788"/>
              <a:ext cx="2511112" cy="775205"/>
            </a:xfrm>
            <a:prstGeom prst="rect">
              <a:avLst/>
            </a:prstGeom>
            <a:noFill/>
            <a:ln>
              <a:noFill/>
            </a:ln>
            <a:effectLst>
              <a:glow rad="254000">
                <a:schemeClr val="bg1"/>
              </a:glo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9" name="Picture 18">
              <a:extLst>
                <a:ext uri="{FF2B5EF4-FFF2-40B4-BE49-F238E27FC236}">
                  <a16:creationId xmlns:a16="http://schemas.microsoft.com/office/drawing/2014/main" id="{0978D099-7216-448D-BDBC-3BF0B2F7740E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612274" y="3933101"/>
              <a:ext cx="1181032" cy="1127349"/>
            </a:xfrm>
            <a:prstGeom prst="rect">
              <a:avLst/>
            </a:prstGeom>
            <a:ln w="57150" cap="sq" cmpd="thickThin">
              <a:solidFill>
                <a:srgbClr val="005BBB"/>
              </a:solidFill>
              <a:prstDash val="solid"/>
              <a:miter lim="800000"/>
            </a:ln>
            <a:effectLst>
              <a:innerShdw blurRad="76200">
                <a:srgbClr val="000000"/>
              </a:innerShdw>
            </a:effectLst>
          </p:spPr>
        </p:pic>
        <p:pic>
          <p:nvPicPr>
            <p:cNvPr id="20" name="Picture 19">
              <a:extLst>
                <a:ext uri="{FF2B5EF4-FFF2-40B4-BE49-F238E27FC236}">
                  <a16:creationId xmlns:a16="http://schemas.microsoft.com/office/drawing/2014/main" id="{D66B7D9B-4DA9-4A02-AB1F-2C38F463FCCE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2926" y="5110777"/>
              <a:ext cx="2286907" cy="1277662"/>
            </a:xfrm>
            <a:prstGeom prst="rect">
              <a:avLst/>
            </a:prstGeom>
            <a:effectLst>
              <a:glow rad="546100">
                <a:schemeClr val="bg1">
                  <a:alpha val="83000"/>
                </a:schemeClr>
              </a:glow>
            </a:effectLst>
          </p:spPr>
        </p:pic>
      </p:grpSp>
      <p:sp>
        <p:nvSpPr>
          <p:cNvPr id="22" name="TextBox 21">
            <a:extLst>
              <a:ext uri="{FF2B5EF4-FFF2-40B4-BE49-F238E27FC236}">
                <a16:creationId xmlns:a16="http://schemas.microsoft.com/office/drawing/2014/main" id="{0A78CA16-EB0D-4D21-9DE6-47149E560E9C}"/>
              </a:ext>
            </a:extLst>
          </p:cNvPr>
          <p:cNvSpPr txBox="1"/>
          <p:nvPr/>
        </p:nvSpPr>
        <p:spPr>
          <a:xfrm>
            <a:off x="1295400" y="204844"/>
            <a:ext cx="6313506" cy="646331"/>
          </a:xfrm>
          <a:prstGeom prst="rect">
            <a:avLst/>
          </a:prstGeom>
          <a:solidFill>
            <a:srgbClr val="FFE699"/>
          </a:solidFill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latin typeface="Arial Black" panose="020B0A04020102020204" pitchFamily="34" charset="0"/>
              </a:rPr>
              <a:t>Examples of some Equipment Manufacturers in US installing MCS products in their units</a:t>
            </a:r>
          </a:p>
        </p:txBody>
      </p:sp>
      <p:pic>
        <p:nvPicPr>
          <p:cNvPr id="27" name="Picture 26" descr="Graphical user interface&#10;&#10;Description automatically generated">
            <a:extLst>
              <a:ext uri="{FF2B5EF4-FFF2-40B4-BE49-F238E27FC236}">
                <a16:creationId xmlns:a16="http://schemas.microsoft.com/office/drawing/2014/main" id="{F7BC2932-BFC4-4B94-82B9-8925B1686E8A}"/>
              </a:ext>
            </a:extLst>
          </p:cNvPr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0729" y="2748269"/>
            <a:ext cx="4884978" cy="442591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5356130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Map&#10;&#10;Description automatically generated">
            <a:extLst>
              <a:ext uri="{FF2B5EF4-FFF2-40B4-BE49-F238E27FC236}">
                <a16:creationId xmlns:a16="http://schemas.microsoft.com/office/drawing/2014/main" id="{430198A0-2972-4880-8AF4-4EE0CA3AB0C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52400" y="318869"/>
            <a:ext cx="9448800" cy="5472331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1B814FF6-6F9C-4F0E-A255-C2E4DB21AD5A}"/>
              </a:ext>
            </a:extLst>
          </p:cNvPr>
          <p:cNvSpPr txBox="1"/>
          <p:nvPr/>
        </p:nvSpPr>
        <p:spPr>
          <a:xfrm>
            <a:off x="1219200" y="5892800"/>
            <a:ext cx="6858000" cy="646331"/>
          </a:xfrm>
          <a:prstGeom prst="rect">
            <a:avLst/>
          </a:prstGeom>
          <a:solidFill>
            <a:srgbClr val="FFE699"/>
          </a:solidFill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latin typeface="Arial Black" panose="020B0A04020102020204" pitchFamily="34" charset="0"/>
              </a:rPr>
              <a:t>Contractors across the United States </a:t>
            </a:r>
          </a:p>
          <a:p>
            <a:pPr algn="ctr"/>
            <a:r>
              <a:rPr lang="en-US" dirty="0">
                <a:latin typeface="Arial Black" panose="020B0A04020102020204" pitchFamily="34" charset="0"/>
              </a:rPr>
              <a:t>who install MCS products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8558386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00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>
            <a:extLst>
              <a:ext uri="{FF2B5EF4-FFF2-40B4-BE49-F238E27FC236}">
                <a16:creationId xmlns:a16="http://schemas.microsoft.com/office/drawing/2014/main" id="{D98A7D36-F564-42F1-96D4-74D46DB98E29}"/>
              </a:ext>
            </a:extLst>
          </p:cNvPr>
          <p:cNvGrpSpPr/>
          <p:nvPr/>
        </p:nvGrpSpPr>
        <p:grpSpPr>
          <a:xfrm>
            <a:off x="7791411" y="211886"/>
            <a:ext cx="1301656" cy="915939"/>
            <a:chOff x="7791411" y="211886"/>
            <a:chExt cx="1301656" cy="915939"/>
          </a:xfrm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A697C81E-7F50-4C56-BCB4-F901C103C94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791411" y="211886"/>
              <a:ext cx="1301656" cy="685800"/>
            </a:xfrm>
            <a:prstGeom prst="rect">
              <a:avLst/>
            </a:prstGeom>
          </p:spPr>
        </p:pic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32A338E2-A6C8-45D0-953B-53A140C6F735}"/>
                </a:ext>
              </a:extLst>
            </p:cNvPr>
            <p:cNvSpPr txBox="1"/>
            <p:nvPr/>
          </p:nvSpPr>
          <p:spPr>
            <a:xfrm>
              <a:off x="7791411" y="820048"/>
              <a:ext cx="1301656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00" dirty="0">
                  <a:latin typeface="Arial" pitchFamily="34" charset="0"/>
                  <a:cs typeface="Arial" pitchFamily="34" charset="0"/>
                </a:rPr>
                <a:t>United States</a:t>
              </a:r>
            </a:p>
          </p:txBody>
        </p:sp>
      </p:grpSp>
      <p:sp>
        <p:nvSpPr>
          <p:cNvPr id="9" name="TextBox 8">
            <a:extLst>
              <a:ext uri="{FF2B5EF4-FFF2-40B4-BE49-F238E27FC236}">
                <a16:creationId xmlns:a16="http://schemas.microsoft.com/office/drawing/2014/main" id="{16889C3A-7924-484B-85A4-EB722CBA1DB2}"/>
              </a:ext>
            </a:extLst>
          </p:cNvPr>
          <p:cNvSpPr txBox="1"/>
          <p:nvPr/>
        </p:nvSpPr>
        <p:spPr>
          <a:xfrm>
            <a:off x="1085811" y="1170220"/>
            <a:ext cx="6705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Supplying HVAC controls and products to SpaceX</a:t>
            </a:r>
          </a:p>
        </p:txBody>
      </p:sp>
      <p:pic>
        <p:nvPicPr>
          <p:cNvPr id="12" name="Picture 11" descr="A large white building&#10;&#10;Description automatically generated">
            <a:extLst>
              <a:ext uri="{FF2B5EF4-FFF2-40B4-BE49-F238E27FC236}">
                <a16:creationId xmlns:a16="http://schemas.microsoft.com/office/drawing/2014/main" id="{BE58F621-5F9F-4B52-8AAC-6F5CA029B27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2011" y="1805159"/>
            <a:ext cx="6629400" cy="4413546"/>
          </a:xfrm>
          <a:prstGeom prst="rect">
            <a:avLst/>
          </a:prstGeom>
        </p:spPr>
      </p:pic>
      <p:sp>
        <p:nvSpPr>
          <p:cNvPr id="13" name="Title 1">
            <a:extLst>
              <a:ext uri="{FF2B5EF4-FFF2-40B4-BE49-F238E27FC236}">
                <a16:creationId xmlns:a16="http://schemas.microsoft.com/office/drawing/2014/main" id="{49BA7DB8-0179-4A33-B490-B08A2DCDFF83}"/>
              </a:ext>
            </a:extLst>
          </p:cNvPr>
          <p:cNvSpPr txBox="1">
            <a:spLocks/>
          </p:cNvSpPr>
          <p:nvPr/>
        </p:nvSpPr>
        <p:spPr>
          <a:xfrm>
            <a:off x="292713" y="-41359"/>
            <a:ext cx="7154689" cy="1084347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000" b="1" kern="120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FF0000"/>
                </a:solidFill>
                <a:latin typeface="Arial" pitchFamily="34" charset="0"/>
                <a:cs typeface="Arial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FF0000"/>
                </a:solidFill>
                <a:latin typeface="Arial" pitchFamily="34" charset="0"/>
                <a:cs typeface="Arial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FF0000"/>
                </a:solidFill>
                <a:latin typeface="Arial" pitchFamily="34" charset="0"/>
                <a:cs typeface="Arial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FF0000"/>
                </a:solidFill>
                <a:latin typeface="Arial" pitchFamily="34" charset="0"/>
                <a:cs typeface="Arial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FF0000"/>
                </a:solidFill>
                <a:latin typeface="Arial" pitchFamily="34" charset="0"/>
                <a:cs typeface="Arial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FF0000"/>
                </a:solidFill>
                <a:latin typeface="Arial" pitchFamily="34" charset="0"/>
                <a:cs typeface="Arial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FF0000"/>
                </a:solidFill>
                <a:latin typeface="Arial" pitchFamily="34" charset="0"/>
                <a:cs typeface="Arial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FF0000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l" eaLnBrk="1" fontAlgn="auto" hangingPunct="1">
              <a:spcAft>
                <a:spcPts val="0"/>
              </a:spcAft>
              <a:defRPr/>
            </a:pPr>
            <a:r>
              <a:rPr lang="en-US" sz="4800" i="1" dirty="0">
                <a:solidFill>
                  <a:srgbClr val="005BBB"/>
                </a:solidFill>
                <a:latin typeface="Arial Rounded MT Bold" pitchFamily="34" charset="0"/>
              </a:rPr>
              <a:t>OEM Customer - SpaceX</a:t>
            </a:r>
          </a:p>
        </p:txBody>
      </p:sp>
    </p:spTree>
    <p:extLst>
      <p:ext uri="{BB962C8B-B14F-4D97-AF65-F5344CB8AC3E}">
        <p14:creationId xmlns:p14="http://schemas.microsoft.com/office/powerpoint/2010/main" val="147719831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4A93F1-F3F9-4FFA-9773-0A29904E8F3E}"/>
              </a:ext>
            </a:extLst>
          </p:cNvPr>
          <p:cNvSpPr txBox="1">
            <a:spLocks/>
          </p:cNvSpPr>
          <p:nvPr/>
        </p:nvSpPr>
        <p:spPr>
          <a:xfrm>
            <a:off x="195263" y="321469"/>
            <a:ext cx="7242175" cy="11430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000" b="1" kern="120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pPr>
              <a:defRPr/>
            </a:pPr>
            <a:r>
              <a:rPr lang="en-US" sz="3600" dirty="0">
                <a:solidFill>
                  <a:srgbClr val="005BBB"/>
                </a:solidFill>
                <a:latin typeface="Arial Rounded MT Bold" pitchFamily="34" charset="0"/>
              </a:rPr>
              <a:t>Contractors Upgrades </a:t>
            </a:r>
          </a:p>
          <a:p>
            <a:pPr>
              <a:defRPr/>
            </a:pPr>
            <a:r>
              <a:rPr lang="en-US" sz="3600" dirty="0">
                <a:solidFill>
                  <a:srgbClr val="005BBB"/>
                </a:solidFill>
                <a:latin typeface="Arial Rounded MT Bold" pitchFamily="34" charset="0"/>
              </a:rPr>
              <a:t>/ New </a:t>
            </a:r>
            <a:r>
              <a:rPr lang="en-US" sz="4800" dirty="0">
                <a:solidFill>
                  <a:srgbClr val="005BBB"/>
                </a:solidFill>
                <a:latin typeface="Arial Rounded MT Bold" pitchFamily="34" charset="0"/>
              </a:rPr>
              <a:t>Installs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FF72678D-D888-414A-850F-C64381FD22C3}"/>
              </a:ext>
            </a:extLst>
          </p:cNvPr>
          <p:cNvGrpSpPr>
            <a:grpSpLocks/>
          </p:cNvGrpSpPr>
          <p:nvPr/>
        </p:nvGrpSpPr>
        <p:grpSpPr bwMode="auto">
          <a:xfrm>
            <a:off x="615950" y="1660525"/>
            <a:ext cx="7613650" cy="4283075"/>
            <a:chOff x="615950" y="1622425"/>
            <a:chExt cx="7613650" cy="4283075"/>
          </a:xfrm>
        </p:grpSpPr>
        <p:pic>
          <p:nvPicPr>
            <p:cNvPr id="4" name="Picture 2">
              <a:extLst>
                <a:ext uri="{FF2B5EF4-FFF2-40B4-BE49-F238E27FC236}">
                  <a16:creationId xmlns:a16="http://schemas.microsoft.com/office/drawing/2014/main" id="{A456E1C8-CF7F-44CC-A028-3EEB82C49B0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33613" y="1906588"/>
              <a:ext cx="5995987" cy="3998912"/>
            </a:xfrm>
            <a:prstGeom prst="rect">
              <a:avLst/>
            </a:prstGeom>
            <a:noFill/>
            <a:ln w="41275" algn="in">
              <a:solidFill>
                <a:srgbClr val="005BBB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EEECE1"/>
                    </a:outerShdw>
                  </a:effectLst>
                </a14:hiddenEffects>
              </a:ext>
            </a:extLst>
          </p:spPr>
        </p:pic>
        <p:pic>
          <p:nvPicPr>
            <p:cNvPr id="5" name="Picture 2">
              <a:extLst>
                <a:ext uri="{FF2B5EF4-FFF2-40B4-BE49-F238E27FC236}">
                  <a16:creationId xmlns:a16="http://schemas.microsoft.com/office/drawing/2014/main" id="{9E09F200-A885-4633-973E-58423FC33C7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5950" y="1622425"/>
              <a:ext cx="1446213" cy="14446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6" name="Picture 3">
            <a:extLst>
              <a:ext uri="{FF2B5EF4-FFF2-40B4-BE49-F238E27FC236}">
                <a16:creationId xmlns:a16="http://schemas.microsoft.com/office/drawing/2014/main" id="{51B3FDF9-F7F9-42FD-B113-F45AE1D026F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437438" y="171450"/>
            <a:ext cx="1584325" cy="1582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0FA1E674-E1F9-4CE4-8B39-FCF2CDF19BB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3375" y="4640263"/>
            <a:ext cx="4357688" cy="10160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0070C0"/>
              </a:buClr>
              <a:buSzPct val="75000"/>
              <a:buFont typeface="Wingdings" panose="05000000000000000000" pitchFamily="2" charset="2"/>
              <a:buChar char="§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Clr>
                <a:srgbClr val="0070C0"/>
              </a:buClr>
              <a:buSzPct val="75000"/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000" b="1" i="1" dirty="0">
                <a:latin typeface="Arial" panose="020B0604020202020204" pitchFamily="34" charset="0"/>
              </a:rPr>
              <a:t>Put decades of experience to work on your HVAC/R equipment with MCS Controllers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D4B82574-E9B6-4426-96FC-5F5096834D80}"/>
              </a:ext>
            </a:extLst>
          </p:cNvPr>
          <p:cNvSpPr/>
          <p:nvPr/>
        </p:nvSpPr>
        <p:spPr>
          <a:xfrm>
            <a:off x="2405063" y="2164016"/>
            <a:ext cx="4572000" cy="58420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00B050"/>
            </a:solidFill>
          </a:ln>
        </p:spPr>
        <p:txBody>
          <a:bodyPr>
            <a:spAutoFit/>
          </a:bodyPr>
          <a:lstStyle/>
          <a:p>
            <a:pPr eaLnBrk="1" hangingPunct="1">
              <a:spcBef>
                <a:spcPts val="300"/>
              </a:spcBef>
              <a:defRPr/>
            </a:pPr>
            <a:r>
              <a:rPr lang="en-US" sz="1600" b="1" i="1" dirty="0"/>
              <a:t>*Seismic Tested, Software Validated and EMC/EMI Tested for control of Safety Chillers</a:t>
            </a:r>
          </a:p>
        </p:txBody>
      </p:sp>
    </p:spTree>
    <p:extLst>
      <p:ext uri="{BB962C8B-B14F-4D97-AF65-F5344CB8AC3E}">
        <p14:creationId xmlns:p14="http://schemas.microsoft.com/office/powerpoint/2010/main" val="10123883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60352B0B-78C0-4947-8E67-DDF3B53796F6}"/>
              </a:ext>
            </a:extLst>
          </p:cNvPr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000" b="1" kern="120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en-US" sz="4400">
                <a:solidFill>
                  <a:schemeClr val="accent1"/>
                </a:solidFill>
                <a:latin typeface="Arial Rounded MT Bold" pitchFamily="34" charset="0"/>
              </a:rPr>
              <a:t>MCS Philosophy</a:t>
            </a:r>
            <a:endParaRPr lang="en-US" sz="4400" dirty="0">
              <a:solidFill>
                <a:schemeClr val="accent1"/>
              </a:solidFill>
              <a:latin typeface="Arial Rounded MT Bold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55A3578-3218-4F23-AE99-B7C00F4D20C0}"/>
              </a:ext>
            </a:extLst>
          </p:cNvPr>
          <p:cNvSpPr txBox="1"/>
          <p:nvPr/>
        </p:nvSpPr>
        <p:spPr>
          <a:xfrm>
            <a:off x="889658" y="2009250"/>
            <a:ext cx="7624948" cy="58477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914400" lvl="1" indent="-457200"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en-US" sz="3200" dirty="0"/>
              <a:t>High Efficiency Control Systems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DACD88C-BDC4-486B-8CB4-4EFCBC971AEF}"/>
              </a:ext>
            </a:extLst>
          </p:cNvPr>
          <p:cNvSpPr txBox="1"/>
          <p:nvPr/>
        </p:nvSpPr>
        <p:spPr>
          <a:xfrm>
            <a:off x="889660" y="2839107"/>
            <a:ext cx="71489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914400" lvl="1" indent="-457200"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en-US" sz="3200" dirty="0">
                <a:latin typeface="Calibri" pitchFamily="34" charset="0"/>
              </a:rPr>
              <a:t>Is a “Non-Proprietary Controller” </a:t>
            </a:r>
            <a:endParaRPr lang="en-US" sz="320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E923E52-DD15-46AB-8271-9FDBBE22F25C}"/>
              </a:ext>
            </a:extLst>
          </p:cNvPr>
          <p:cNvSpPr txBox="1"/>
          <p:nvPr/>
        </p:nvSpPr>
        <p:spPr>
          <a:xfrm>
            <a:off x="889660" y="3632773"/>
            <a:ext cx="736468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914400" lvl="1" indent="-457200"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en-US" sz="3200" dirty="0">
                <a:latin typeface="Calibri" pitchFamily="34" charset="0"/>
              </a:rPr>
              <a:t>Never “Obsolete &amp; Abandoned”</a:t>
            </a:r>
            <a:endParaRPr lang="en-US" sz="3200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FBFDD3F-0846-420E-9B8C-C2A66939A6FD}"/>
              </a:ext>
            </a:extLst>
          </p:cNvPr>
          <p:cNvSpPr txBox="1"/>
          <p:nvPr/>
        </p:nvSpPr>
        <p:spPr>
          <a:xfrm>
            <a:off x="889659" y="4355188"/>
            <a:ext cx="79337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914400" lvl="1" indent="-457200"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en-US" sz="3200" dirty="0">
                <a:latin typeface="Calibri" pitchFamily="34" charset="0"/>
              </a:rPr>
              <a:t>New products are backward compatible </a:t>
            </a:r>
            <a:endParaRPr lang="en-US" sz="3200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C2BA75D-E787-48FF-8F5F-63794E3066F6}"/>
              </a:ext>
            </a:extLst>
          </p:cNvPr>
          <p:cNvSpPr txBox="1"/>
          <p:nvPr/>
        </p:nvSpPr>
        <p:spPr>
          <a:xfrm>
            <a:off x="889658" y="5077603"/>
            <a:ext cx="76249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914400" lvl="1" indent="-457200"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en-US" sz="3200" dirty="0">
                <a:latin typeface="Calibri" pitchFamily="34" charset="0"/>
              </a:rPr>
              <a:t>Components are UL Recognized 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3587617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C01B88-42A0-4C2E-81E5-CA0716B92577}"/>
              </a:ext>
            </a:extLst>
          </p:cNvPr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000" b="1" kern="120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en-US" sz="4400">
                <a:solidFill>
                  <a:schemeClr val="accent1"/>
                </a:solidFill>
                <a:latin typeface="Arial Rounded MT Bold" pitchFamily="34" charset="0"/>
              </a:rPr>
              <a:t>When to use MCS </a:t>
            </a:r>
            <a:endParaRPr lang="en-US" sz="4400" dirty="0">
              <a:solidFill>
                <a:schemeClr val="accent1"/>
              </a:solidFill>
              <a:latin typeface="Arial Rounded MT Bold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F295B0E-135E-4CF0-8FB0-18296AC8F39F}"/>
              </a:ext>
            </a:extLst>
          </p:cNvPr>
          <p:cNvSpPr txBox="1"/>
          <p:nvPr/>
        </p:nvSpPr>
        <p:spPr>
          <a:xfrm>
            <a:off x="363344" y="1392100"/>
            <a:ext cx="820157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>
                <a:latin typeface="Calibri" pitchFamily="34" charset="0"/>
              </a:rPr>
              <a:t> </a:t>
            </a:r>
            <a:r>
              <a:rPr lang="en-US" sz="3200" dirty="0"/>
              <a:t> Three opportunities: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9987941-5D81-4FD5-975E-9844C64FEA88}"/>
              </a:ext>
            </a:extLst>
          </p:cNvPr>
          <p:cNvSpPr txBox="1"/>
          <p:nvPr/>
        </p:nvSpPr>
        <p:spPr>
          <a:xfrm>
            <a:off x="889660" y="2422565"/>
            <a:ext cx="7148946" cy="58477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914400" lvl="1" indent="-457200">
              <a:spcAft>
                <a:spcPts val="600"/>
              </a:spcAft>
              <a:buBlip>
                <a:blip r:embed="rId3"/>
              </a:buBlip>
            </a:pPr>
            <a:r>
              <a:rPr lang="en-US" sz="3200" dirty="0">
                <a:latin typeface="Calibri" pitchFamily="34" charset="0"/>
              </a:rPr>
              <a:t>Machine is down &amp; time is critical </a:t>
            </a:r>
            <a:endParaRPr lang="en-US" sz="32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49B0949-0937-4833-B62C-D46D31A60E81}"/>
              </a:ext>
            </a:extLst>
          </p:cNvPr>
          <p:cNvSpPr txBox="1"/>
          <p:nvPr/>
        </p:nvSpPr>
        <p:spPr>
          <a:xfrm>
            <a:off x="889659" y="3275611"/>
            <a:ext cx="736468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914400" lvl="1" indent="-457200">
              <a:spcAft>
                <a:spcPts val="600"/>
              </a:spcAft>
              <a:buBlip>
                <a:blip r:embed="rId3"/>
              </a:buBlip>
            </a:pPr>
            <a:r>
              <a:rPr lang="en-US" sz="3200" dirty="0">
                <a:latin typeface="Calibri" pitchFamily="34" charset="0"/>
              </a:rPr>
              <a:t>Current control is obsolete / upgrade</a:t>
            </a:r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A984C66-70D4-4C5F-A982-E418A209FDEB}"/>
              </a:ext>
            </a:extLst>
          </p:cNvPr>
          <p:cNvSpPr txBox="1"/>
          <p:nvPr/>
        </p:nvSpPr>
        <p:spPr>
          <a:xfrm>
            <a:off x="889659" y="4128653"/>
            <a:ext cx="795745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914400" lvl="1" indent="-457200">
              <a:spcAft>
                <a:spcPts val="600"/>
              </a:spcAft>
              <a:buBlip>
                <a:blip r:embed="rId3"/>
              </a:buBlip>
            </a:pPr>
            <a:r>
              <a:rPr lang="en-US" sz="3200" dirty="0">
                <a:latin typeface="Calibri" pitchFamily="34" charset="0"/>
              </a:rPr>
              <a:t>Re-engineer / Reallocation of equipment 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510532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9C2AA89D-A3F0-4EF1-95EB-BE1D1A62F022}"/>
              </a:ext>
            </a:extLst>
          </p:cNvPr>
          <p:cNvSpPr/>
          <p:nvPr/>
        </p:nvSpPr>
        <p:spPr>
          <a:xfrm>
            <a:off x="457200" y="209172"/>
            <a:ext cx="8455446" cy="783976"/>
          </a:xfrm>
          <a:prstGeom prst="rect">
            <a:avLst/>
          </a:prstGeom>
          <a:solidFill>
            <a:srgbClr val="00B0F0">
              <a:alpha val="46000"/>
            </a:srgbClr>
          </a:solidFill>
          <a:ln>
            <a:noFill/>
          </a:ln>
          <a:effectLst>
            <a:softEdge rad="2794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077A9876-82E3-4233-AD99-582746D9663A}"/>
              </a:ext>
            </a:extLst>
          </p:cNvPr>
          <p:cNvGrpSpPr/>
          <p:nvPr/>
        </p:nvGrpSpPr>
        <p:grpSpPr>
          <a:xfrm>
            <a:off x="699166" y="-77353"/>
            <a:ext cx="7116928" cy="1179040"/>
            <a:chOff x="699166" y="-77353"/>
            <a:chExt cx="7116928" cy="1179040"/>
          </a:xfrm>
        </p:grpSpPr>
        <p:sp>
          <p:nvSpPr>
            <p:cNvPr id="3" name="Rectangle 2">
              <a:extLst>
                <a:ext uri="{FF2B5EF4-FFF2-40B4-BE49-F238E27FC236}">
                  <a16:creationId xmlns:a16="http://schemas.microsoft.com/office/drawing/2014/main" id="{A51A0C08-7E41-42F0-A132-B0336A576FF8}"/>
                </a:ext>
              </a:extLst>
            </p:cNvPr>
            <p:cNvSpPr/>
            <p:nvPr/>
          </p:nvSpPr>
          <p:spPr>
            <a:xfrm>
              <a:off x="4040701" y="392668"/>
              <a:ext cx="3775393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b="1" i="1" dirty="0"/>
                <a:t>For Contractors on older chillers</a:t>
              </a:r>
              <a:endParaRPr lang="en-US" i="1" dirty="0"/>
            </a:p>
          </p:txBody>
        </p:sp>
        <p:sp>
          <p:nvSpPr>
            <p:cNvPr id="4" name="Title 1">
              <a:extLst>
                <a:ext uri="{FF2B5EF4-FFF2-40B4-BE49-F238E27FC236}">
                  <a16:creationId xmlns:a16="http://schemas.microsoft.com/office/drawing/2014/main" id="{2632E2A7-77C7-4F15-9ADF-6BEA357D100D}"/>
                </a:ext>
              </a:extLst>
            </p:cNvPr>
            <p:cNvSpPr txBox="1">
              <a:spLocks/>
            </p:cNvSpPr>
            <p:nvPr/>
          </p:nvSpPr>
          <p:spPr>
            <a:xfrm>
              <a:off x="699166" y="-77353"/>
              <a:ext cx="3341535" cy="1179040"/>
            </a:xfrm>
            <a:prstGeom prst="rect">
              <a:avLst/>
            </a:prstGeom>
          </p:spPr>
          <p:txBody>
            <a:bodyPr/>
            <a:lstStyle>
              <a:lvl1pPr algn="ctr" defTabSz="914400" rtl="0" eaLnBrk="1" latinLnBrk="0" hangingPunct="1">
                <a:spcBef>
                  <a:spcPct val="0"/>
                </a:spcBef>
                <a:buNone/>
                <a:defRPr sz="4000" b="1" kern="120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ea typeface="+mj-ea"/>
                  <a:cs typeface="Arial" panose="020B0604020202020204" pitchFamily="34" charset="0"/>
                </a:defRPr>
              </a:lvl1pPr>
            </a:lstStyle>
            <a:p>
              <a:pPr algn="l">
                <a:defRPr/>
              </a:pPr>
              <a:r>
                <a:rPr lang="en-US" sz="4800" i="1" dirty="0">
                  <a:solidFill>
                    <a:srgbClr val="005BBB"/>
                  </a:solidFill>
                  <a:latin typeface="Arial Rounded MT Bold" pitchFamily="34" charset="0"/>
                </a:rPr>
                <a:t>Upgrades</a:t>
              </a:r>
            </a:p>
          </p:txBody>
        </p:sp>
      </p:grpSp>
      <p:grpSp>
        <p:nvGrpSpPr>
          <p:cNvPr id="19" name="Group 18">
            <a:extLst>
              <a:ext uri="{FF2B5EF4-FFF2-40B4-BE49-F238E27FC236}">
                <a16:creationId xmlns:a16="http://schemas.microsoft.com/office/drawing/2014/main" id="{14272570-390E-499A-A627-FE403D383662}"/>
              </a:ext>
            </a:extLst>
          </p:cNvPr>
          <p:cNvGrpSpPr/>
          <p:nvPr/>
        </p:nvGrpSpPr>
        <p:grpSpPr>
          <a:xfrm>
            <a:off x="578910" y="762000"/>
            <a:ext cx="7350418" cy="3528774"/>
            <a:chOff x="578910" y="762000"/>
            <a:chExt cx="7350418" cy="3528774"/>
          </a:xfrm>
        </p:grpSpPr>
        <p:pic>
          <p:nvPicPr>
            <p:cNvPr id="5" name="Picture 4" descr="A building that has a sign on the side of a road&#10;&#10;Description automatically generated">
              <a:extLst>
                <a:ext uri="{FF2B5EF4-FFF2-40B4-BE49-F238E27FC236}">
                  <a16:creationId xmlns:a16="http://schemas.microsoft.com/office/drawing/2014/main" id="{4F76AF80-D04C-486C-BDBD-A886DB08B74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78910" y="955420"/>
              <a:ext cx="2908694" cy="1573677"/>
            </a:xfrm>
            <a:prstGeom prst="rect">
              <a:avLst/>
            </a:prstGeom>
          </p:spPr>
        </p:pic>
        <p:pic>
          <p:nvPicPr>
            <p:cNvPr id="9" name="Picture 8" descr="A picture containing indoor&#10;&#10;Description automatically generated">
              <a:extLst>
                <a:ext uri="{FF2B5EF4-FFF2-40B4-BE49-F238E27FC236}">
                  <a16:creationId xmlns:a16="http://schemas.microsoft.com/office/drawing/2014/main" id="{1FABD5B1-3025-41FE-BB97-10F76E9B650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398546" y="762000"/>
              <a:ext cx="3530782" cy="2206738"/>
            </a:xfrm>
            <a:prstGeom prst="rect">
              <a:avLst/>
            </a:prstGeom>
          </p:spPr>
        </p:pic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EC61AA7C-A13B-4B39-9C4E-E6E14B09FADE}"/>
                </a:ext>
              </a:extLst>
            </p:cNvPr>
            <p:cNvSpPr/>
            <p:nvPr/>
          </p:nvSpPr>
          <p:spPr>
            <a:xfrm>
              <a:off x="834619" y="2567225"/>
              <a:ext cx="3952766" cy="172354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b="1" i="1" dirty="0">
                  <a:solidFill>
                    <a:srgbClr val="000000"/>
                  </a:solidFill>
                </a:rPr>
                <a:t>Concerns:</a:t>
              </a:r>
              <a:r>
                <a:rPr lang="en-US" sz="2400" b="1" i="1" dirty="0">
                  <a:solidFill>
                    <a:srgbClr val="000000"/>
                  </a:solidFill>
                </a:rPr>
                <a:t> </a:t>
              </a:r>
              <a:endParaRPr lang="en-US" sz="2400" b="1" dirty="0">
                <a:solidFill>
                  <a:srgbClr val="000000"/>
                </a:solidFill>
              </a:endParaRPr>
            </a:p>
            <a:p>
              <a:pPr marL="225425" lvl="6" indent="-225425">
                <a:buFont typeface="Arial" panose="020B0604020202020204" pitchFamily="34" charset="0"/>
                <a:buChar char="•"/>
              </a:pPr>
              <a:r>
                <a:rPr lang="en-US" sz="1600" dirty="0">
                  <a:solidFill>
                    <a:srgbClr val="000000"/>
                  </a:solidFill>
                </a:rPr>
                <a:t>Old controls failed on </a:t>
              </a:r>
              <a:r>
                <a:rPr lang="en-US" dirty="0" err="1"/>
                <a:t>Smardt</a:t>
              </a:r>
              <a:r>
                <a:rPr lang="en-US" dirty="0"/>
                <a:t> Chiller </a:t>
              </a:r>
            </a:p>
            <a:p>
              <a:pPr marL="225425" lvl="6" indent="-225425">
                <a:buFont typeface="Arial" panose="020B0604020202020204" pitchFamily="34" charset="0"/>
                <a:buChar char="•"/>
              </a:pPr>
              <a:endParaRPr lang="en-US" sz="1600" dirty="0">
                <a:solidFill>
                  <a:srgbClr val="000000"/>
                </a:solidFill>
              </a:endParaRPr>
            </a:p>
            <a:p>
              <a:pPr marL="225425" lvl="6" indent="-225425">
                <a:buFont typeface="Arial" panose="020B0604020202020204" pitchFamily="34" charset="0"/>
                <a:buChar char="•"/>
                <a:tabLst>
                  <a:tab pos="463550" algn="l"/>
                </a:tabLst>
              </a:pPr>
              <a:r>
                <a:rPr lang="en-US" sz="1600" dirty="0">
                  <a:solidFill>
                    <a:srgbClr val="000000"/>
                  </a:solidFill>
                </a:rPr>
                <a:t>Wanted controls that were easier to understand and more reliable, plus displayed more information</a:t>
              </a:r>
            </a:p>
          </p:txBody>
        </p:sp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97FFFCFB-9A2F-4C48-AE24-E470C502D102}"/>
                </a:ext>
              </a:extLst>
            </p:cNvPr>
            <p:cNvSpPr txBox="1"/>
            <p:nvPr/>
          </p:nvSpPr>
          <p:spPr>
            <a:xfrm>
              <a:off x="3608587" y="1519393"/>
              <a:ext cx="120003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/>
                <a:t>BEFORE</a:t>
              </a:r>
            </a:p>
          </p:txBody>
        </p:sp>
      </p:grpSp>
      <p:sp>
        <p:nvSpPr>
          <p:cNvPr id="14" name="Rectangle 13">
            <a:extLst>
              <a:ext uri="{FF2B5EF4-FFF2-40B4-BE49-F238E27FC236}">
                <a16:creationId xmlns:a16="http://schemas.microsoft.com/office/drawing/2014/main" id="{392A9BF6-293C-44E1-8931-6D3FE489C730}"/>
              </a:ext>
            </a:extLst>
          </p:cNvPr>
          <p:cNvSpPr/>
          <p:nvPr/>
        </p:nvSpPr>
        <p:spPr>
          <a:xfrm>
            <a:off x="1661266" y="4618672"/>
            <a:ext cx="4340646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i="1" dirty="0"/>
              <a:t>Steps Taken:</a:t>
            </a:r>
            <a:endParaRPr lang="en-US" b="1" dirty="0"/>
          </a:p>
          <a:p>
            <a:pPr marL="338138" indent="-338138">
              <a:buFont typeface="Arial" panose="020B0604020202020204" pitchFamily="34" charset="0"/>
              <a:buChar char="•"/>
              <a:tabLst>
                <a:tab pos="338138" algn="l"/>
              </a:tabLst>
            </a:pPr>
            <a:r>
              <a:rPr lang="en-US" dirty="0"/>
              <a:t>Remove existing controls</a:t>
            </a:r>
          </a:p>
          <a:p>
            <a:pPr marL="338138" indent="-338138">
              <a:buFont typeface="Arial" panose="020B0604020202020204" pitchFamily="34" charset="0"/>
              <a:buChar char="•"/>
              <a:tabLst>
                <a:tab pos="338138" algn="l"/>
              </a:tabLst>
            </a:pPr>
            <a:r>
              <a:rPr lang="en-US" dirty="0"/>
              <a:t>Install MCS controls</a:t>
            </a:r>
          </a:p>
          <a:p>
            <a:pPr marL="338138" indent="-338138">
              <a:buFont typeface="Arial" panose="020B0604020202020204" pitchFamily="34" charset="0"/>
              <a:buChar char="•"/>
              <a:tabLst>
                <a:tab pos="338138" algn="l"/>
              </a:tabLst>
            </a:pPr>
            <a:r>
              <a:rPr lang="en-US" dirty="0"/>
              <a:t>Reprogram Turbocar boards </a:t>
            </a:r>
          </a:p>
          <a:p>
            <a:pPr marL="338138" indent="-338138">
              <a:tabLst>
                <a:tab pos="338138" algn="l"/>
              </a:tabLst>
            </a:pPr>
            <a:r>
              <a:rPr lang="en-US" dirty="0"/>
              <a:t>	for communication</a:t>
            </a:r>
          </a:p>
        </p:txBody>
      </p:sp>
      <p:grpSp>
        <p:nvGrpSpPr>
          <p:cNvPr id="18" name="Group 17">
            <a:extLst>
              <a:ext uri="{FF2B5EF4-FFF2-40B4-BE49-F238E27FC236}">
                <a16:creationId xmlns:a16="http://schemas.microsoft.com/office/drawing/2014/main" id="{CA7992C6-D8ED-494B-BFC6-DECCCA4861B1}"/>
              </a:ext>
            </a:extLst>
          </p:cNvPr>
          <p:cNvGrpSpPr/>
          <p:nvPr/>
        </p:nvGrpSpPr>
        <p:grpSpPr>
          <a:xfrm>
            <a:off x="4935255" y="2755725"/>
            <a:ext cx="3747517" cy="4165785"/>
            <a:chOff x="4935255" y="2755725"/>
            <a:chExt cx="3747517" cy="4165785"/>
          </a:xfrm>
        </p:grpSpPr>
        <p:pic>
          <p:nvPicPr>
            <p:cNvPr id="15" name="Picture 14" descr="A picture containing electronics&#10;&#10;Description automatically generated">
              <a:extLst>
                <a:ext uri="{FF2B5EF4-FFF2-40B4-BE49-F238E27FC236}">
                  <a16:creationId xmlns:a16="http://schemas.microsoft.com/office/drawing/2014/main" id="{31BA3348-FCDE-4698-A114-20AB15BD6C4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4935255" y="2755725"/>
              <a:ext cx="2846203" cy="4165785"/>
            </a:xfrm>
            <a:prstGeom prst="rect">
              <a:avLst/>
            </a:prstGeom>
          </p:spPr>
        </p:pic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354F841D-C3FE-41BD-82F0-F8573F2AB2B5}"/>
                </a:ext>
              </a:extLst>
            </p:cNvPr>
            <p:cNvSpPr txBox="1"/>
            <p:nvPr/>
          </p:nvSpPr>
          <p:spPr>
            <a:xfrm>
              <a:off x="7482734" y="4268303"/>
              <a:ext cx="120003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/>
                <a:t>AFTER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0798141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D57C9428-0EC1-4A47-9114-25DA2C640D5B}"/>
              </a:ext>
            </a:extLst>
          </p:cNvPr>
          <p:cNvSpPr/>
          <p:nvPr/>
        </p:nvSpPr>
        <p:spPr>
          <a:xfrm>
            <a:off x="582461" y="1950190"/>
            <a:ext cx="3242383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dirty="0">
                <a:solidFill>
                  <a:srgbClr val="000000"/>
                </a:solidFill>
                <a:latin typeface="Arial Black" panose="020B0A04020102020204" pitchFamily="34" charset="0"/>
              </a:rPr>
              <a:t>Concerns:</a:t>
            </a:r>
          </a:p>
          <a:p>
            <a:r>
              <a:rPr lang="en-US" sz="1600" dirty="0">
                <a:solidFill>
                  <a:srgbClr val="000000"/>
                </a:solidFill>
              </a:rPr>
              <a:t>Use of the building changed from a Data Center to a mixed office space, Carrier units oversized for building which caused short </a:t>
            </a:r>
            <a:r>
              <a:rPr lang="en-US" sz="1600" dirty="0"/>
              <a:t>cycling in the Spring and Fall seasons.</a:t>
            </a:r>
          </a:p>
          <a:p>
            <a:r>
              <a:rPr lang="en-US" sz="1600" dirty="0">
                <a:solidFill>
                  <a:srgbClr val="000000"/>
                </a:solidFill>
              </a:rPr>
              <a:t>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3296B33-FD15-4ACB-9C51-9B24F9496950}"/>
              </a:ext>
            </a:extLst>
          </p:cNvPr>
          <p:cNvSpPr/>
          <p:nvPr/>
        </p:nvSpPr>
        <p:spPr>
          <a:xfrm>
            <a:off x="582460" y="1040829"/>
            <a:ext cx="845544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>
                <a:solidFill>
                  <a:srgbClr val="000000"/>
                </a:solidFill>
                <a:latin typeface="Arial Black" panose="020B0A04020102020204" pitchFamily="34" charset="0"/>
              </a:rPr>
              <a:t>Carrier Chiller </a:t>
            </a:r>
            <a:r>
              <a:rPr lang="en-US" dirty="0">
                <a:solidFill>
                  <a:srgbClr val="000000"/>
                </a:solidFill>
              </a:rPr>
              <a:t>Richmond, Virginia</a:t>
            </a:r>
            <a:endParaRPr lang="en-US" dirty="0">
              <a:solidFill>
                <a:srgbClr val="00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AF5EEB0-3EAE-42BE-9073-D9633AF432E7}"/>
              </a:ext>
            </a:extLst>
          </p:cNvPr>
          <p:cNvSpPr/>
          <p:nvPr/>
        </p:nvSpPr>
        <p:spPr>
          <a:xfrm>
            <a:off x="1310881" y="4201832"/>
            <a:ext cx="4572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1600" dirty="0">
                <a:solidFill>
                  <a:srgbClr val="000000"/>
                </a:solidFill>
                <a:latin typeface="Arial Black" panose="020B0A04020102020204" pitchFamily="34" charset="0"/>
              </a:rPr>
              <a:t>Steps Taken:</a:t>
            </a:r>
          </a:p>
          <a:p>
            <a:r>
              <a:rPr lang="en-US" sz="1600" dirty="0">
                <a:solidFill>
                  <a:srgbClr val="000000"/>
                </a:solidFill>
              </a:rPr>
              <a:t>Decision made to replace single compressor with two Hanbell screw compressors with VFDs and adding MCS Controls.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90763E24-9E01-4F24-9500-327E0D5E3C5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596881" y="1724722"/>
            <a:ext cx="5444417" cy="4296427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77EB2711-62AE-4197-BDB2-425E4EBB1D1E}"/>
              </a:ext>
            </a:extLst>
          </p:cNvPr>
          <p:cNvSpPr/>
          <p:nvPr/>
        </p:nvSpPr>
        <p:spPr>
          <a:xfrm>
            <a:off x="457200" y="209172"/>
            <a:ext cx="8455446" cy="783976"/>
          </a:xfrm>
          <a:prstGeom prst="rect">
            <a:avLst/>
          </a:prstGeom>
          <a:solidFill>
            <a:srgbClr val="00B0F0">
              <a:alpha val="46000"/>
            </a:srgbClr>
          </a:solidFill>
          <a:ln>
            <a:noFill/>
          </a:ln>
          <a:effectLst>
            <a:softEdge rad="2794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D55DDD90-CC1A-482C-9C5B-E6057F58907B}"/>
              </a:ext>
            </a:extLst>
          </p:cNvPr>
          <p:cNvGrpSpPr/>
          <p:nvPr/>
        </p:nvGrpSpPr>
        <p:grpSpPr>
          <a:xfrm>
            <a:off x="358048" y="-77353"/>
            <a:ext cx="7116928" cy="1179040"/>
            <a:chOff x="358048" y="-77353"/>
            <a:chExt cx="7116928" cy="1179040"/>
          </a:xfrm>
        </p:grpSpPr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D7838257-4215-464F-92A5-7E8033B00C1D}"/>
                </a:ext>
              </a:extLst>
            </p:cNvPr>
            <p:cNvSpPr/>
            <p:nvPr/>
          </p:nvSpPr>
          <p:spPr>
            <a:xfrm>
              <a:off x="3699583" y="392668"/>
              <a:ext cx="3775393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b="1" i="1" dirty="0"/>
                <a:t>For Contractors on older chillers</a:t>
              </a:r>
              <a:endParaRPr lang="en-US" i="1" dirty="0"/>
            </a:p>
          </p:txBody>
        </p:sp>
        <p:sp>
          <p:nvSpPr>
            <p:cNvPr id="10" name="Title 1">
              <a:extLst>
                <a:ext uri="{FF2B5EF4-FFF2-40B4-BE49-F238E27FC236}">
                  <a16:creationId xmlns:a16="http://schemas.microsoft.com/office/drawing/2014/main" id="{C46BF4F8-3C06-4C5B-AC91-7AD41CF70796}"/>
                </a:ext>
              </a:extLst>
            </p:cNvPr>
            <p:cNvSpPr txBox="1">
              <a:spLocks/>
            </p:cNvSpPr>
            <p:nvPr/>
          </p:nvSpPr>
          <p:spPr>
            <a:xfrm>
              <a:off x="358048" y="-77353"/>
              <a:ext cx="3341535" cy="1179040"/>
            </a:xfrm>
            <a:prstGeom prst="rect">
              <a:avLst/>
            </a:prstGeom>
          </p:spPr>
          <p:txBody>
            <a:bodyPr/>
            <a:lstStyle>
              <a:lvl1pPr algn="ctr" defTabSz="914400" rtl="0" eaLnBrk="1" latinLnBrk="0" hangingPunct="1">
                <a:spcBef>
                  <a:spcPct val="0"/>
                </a:spcBef>
                <a:buNone/>
                <a:defRPr sz="4000" b="1" kern="120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ea typeface="+mj-ea"/>
                  <a:cs typeface="Arial" panose="020B0604020202020204" pitchFamily="34" charset="0"/>
                </a:defRPr>
              </a:lvl1pPr>
            </a:lstStyle>
            <a:p>
              <a:pPr algn="l">
                <a:defRPr/>
              </a:pPr>
              <a:r>
                <a:rPr lang="en-US" sz="4800" i="1" dirty="0">
                  <a:solidFill>
                    <a:srgbClr val="005BBB"/>
                  </a:solidFill>
                  <a:latin typeface="Arial Rounded MT Bold" pitchFamily="34" charset="0"/>
                </a:rPr>
                <a:t>Upgrades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6964576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7B7E932D-2DBC-4026-87AA-078C37C5F267}"/>
              </a:ext>
            </a:extLst>
          </p:cNvPr>
          <p:cNvSpPr/>
          <p:nvPr/>
        </p:nvSpPr>
        <p:spPr>
          <a:xfrm>
            <a:off x="457200" y="209172"/>
            <a:ext cx="8455446" cy="783976"/>
          </a:xfrm>
          <a:prstGeom prst="rect">
            <a:avLst/>
          </a:prstGeom>
          <a:solidFill>
            <a:srgbClr val="00B0F0">
              <a:alpha val="46000"/>
            </a:srgbClr>
          </a:solidFill>
          <a:ln>
            <a:noFill/>
          </a:ln>
          <a:effectLst>
            <a:softEdge rad="2794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20" name="Group 19">
            <a:extLst>
              <a:ext uri="{FF2B5EF4-FFF2-40B4-BE49-F238E27FC236}">
                <a16:creationId xmlns:a16="http://schemas.microsoft.com/office/drawing/2014/main" id="{FC9C8279-F4B3-4AE6-8CF3-3B6BC4D97F3E}"/>
              </a:ext>
            </a:extLst>
          </p:cNvPr>
          <p:cNvGrpSpPr/>
          <p:nvPr/>
        </p:nvGrpSpPr>
        <p:grpSpPr>
          <a:xfrm>
            <a:off x="358048" y="-77353"/>
            <a:ext cx="7386232" cy="1179040"/>
            <a:chOff x="358048" y="-77353"/>
            <a:chExt cx="7386232" cy="1179040"/>
          </a:xfrm>
        </p:grpSpPr>
        <p:sp>
          <p:nvSpPr>
            <p:cNvPr id="3" name="Rectangle 2">
              <a:extLst>
                <a:ext uri="{FF2B5EF4-FFF2-40B4-BE49-F238E27FC236}">
                  <a16:creationId xmlns:a16="http://schemas.microsoft.com/office/drawing/2014/main" id="{0FCD086B-1754-406A-95C7-B9D3627BA87A}"/>
                </a:ext>
              </a:extLst>
            </p:cNvPr>
            <p:cNvSpPr/>
            <p:nvPr/>
          </p:nvSpPr>
          <p:spPr>
            <a:xfrm>
              <a:off x="3699583" y="392668"/>
              <a:ext cx="4044697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b="1" i="1" dirty="0"/>
                <a:t>for more user-friendly performance</a:t>
              </a:r>
              <a:endParaRPr lang="en-US" i="1" dirty="0"/>
            </a:p>
          </p:txBody>
        </p:sp>
        <p:sp>
          <p:nvSpPr>
            <p:cNvPr id="4" name="Title 1">
              <a:extLst>
                <a:ext uri="{FF2B5EF4-FFF2-40B4-BE49-F238E27FC236}">
                  <a16:creationId xmlns:a16="http://schemas.microsoft.com/office/drawing/2014/main" id="{69C6F5CB-8042-4F5D-932A-C6635B1CA20D}"/>
                </a:ext>
              </a:extLst>
            </p:cNvPr>
            <p:cNvSpPr txBox="1">
              <a:spLocks/>
            </p:cNvSpPr>
            <p:nvPr/>
          </p:nvSpPr>
          <p:spPr>
            <a:xfrm>
              <a:off x="358048" y="-77353"/>
              <a:ext cx="3242387" cy="1179040"/>
            </a:xfrm>
            <a:prstGeom prst="rect">
              <a:avLst/>
            </a:prstGeom>
          </p:spPr>
          <p:txBody>
            <a:bodyPr/>
            <a:lstStyle>
              <a:lvl1pPr algn="ctr" defTabSz="914400" rtl="0" eaLnBrk="1" latinLnBrk="0" hangingPunct="1">
                <a:spcBef>
                  <a:spcPct val="0"/>
                </a:spcBef>
                <a:buNone/>
                <a:defRPr sz="4000" b="1" kern="120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ea typeface="+mj-ea"/>
                  <a:cs typeface="Arial" panose="020B0604020202020204" pitchFamily="34" charset="0"/>
                </a:defRPr>
              </a:lvl1pPr>
            </a:lstStyle>
            <a:p>
              <a:pPr algn="l">
                <a:defRPr/>
              </a:pPr>
              <a:r>
                <a:rPr lang="en-US" sz="4800" i="1" dirty="0">
                  <a:solidFill>
                    <a:srgbClr val="005BBB"/>
                  </a:solidFill>
                  <a:latin typeface="Arial Rounded MT Bold" pitchFamily="34" charset="0"/>
                </a:rPr>
                <a:t>Upgrades</a:t>
              </a:r>
            </a:p>
          </p:txBody>
        </p:sp>
      </p:grpSp>
      <p:grpSp>
        <p:nvGrpSpPr>
          <p:cNvPr id="17" name="Group 16">
            <a:extLst>
              <a:ext uri="{FF2B5EF4-FFF2-40B4-BE49-F238E27FC236}">
                <a16:creationId xmlns:a16="http://schemas.microsoft.com/office/drawing/2014/main" id="{610158BB-7223-42B1-BFB6-C8457D76D3F7}"/>
              </a:ext>
            </a:extLst>
          </p:cNvPr>
          <p:cNvGrpSpPr/>
          <p:nvPr/>
        </p:nvGrpSpPr>
        <p:grpSpPr>
          <a:xfrm>
            <a:off x="625876" y="1754209"/>
            <a:ext cx="2706729" cy="1998124"/>
            <a:chOff x="520138" y="792419"/>
            <a:chExt cx="3594666" cy="2653604"/>
          </a:xfrm>
        </p:grpSpPr>
        <p:pic>
          <p:nvPicPr>
            <p:cNvPr id="5" name="Picture 4" descr="A tree in front of a house&#10;&#10;Description automatically generated">
              <a:extLst>
                <a:ext uri="{FF2B5EF4-FFF2-40B4-BE49-F238E27FC236}">
                  <a16:creationId xmlns:a16="http://schemas.microsoft.com/office/drawing/2014/main" id="{846B2781-0046-4372-A950-52EAF43C37D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20138" y="792419"/>
              <a:ext cx="3594666" cy="2358717"/>
            </a:xfrm>
            <a:prstGeom prst="rect">
              <a:avLst/>
            </a:prstGeom>
          </p:spPr>
        </p:pic>
        <p:pic>
          <p:nvPicPr>
            <p:cNvPr id="6" name="Picture 5" descr="A sign on the side of a building&#10;&#10;Description automatically generated">
              <a:extLst>
                <a:ext uri="{FF2B5EF4-FFF2-40B4-BE49-F238E27FC236}">
                  <a16:creationId xmlns:a16="http://schemas.microsoft.com/office/drawing/2014/main" id="{CCCB23BD-C996-46C1-AC26-559360A81F5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2458633" y="2356002"/>
              <a:ext cx="1557023" cy="1090021"/>
            </a:xfrm>
            <a:prstGeom prst="rect">
              <a:avLst/>
            </a:prstGeom>
          </p:spPr>
        </p:pic>
      </p:grpSp>
      <p:sp>
        <p:nvSpPr>
          <p:cNvPr id="10" name="Rectangle 9">
            <a:extLst>
              <a:ext uri="{FF2B5EF4-FFF2-40B4-BE49-F238E27FC236}">
                <a16:creationId xmlns:a16="http://schemas.microsoft.com/office/drawing/2014/main" id="{790CA0BB-0672-4873-AA3D-E769270E0118}"/>
              </a:ext>
            </a:extLst>
          </p:cNvPr>
          <p:cNvSpPr/>
          <p:nvPr/>
        </p:nvSpPr>
        <p:spPr>
          <a:xfrm>
            <a:off x="457200" y="877430"/>
            <a:ext cx="8686800" cy="8954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solidFill>
                  <a:srgbClr val="0055B7"/>
                </a:solidFill>
                <a:latin typeface="Arial Black" panose="020B0A04020102020204" pitchFamily="34" charset="0"/>
              </a:rPr>
              <a:t>Concerns:</a:t>
            </a:r>
          </a:p>
          <a:p>
            <a:r>
              <a:rPr lang="en-US" sz="1600" dirty="0">
                <a:solidFill>
                  <a:srgbClr val="000000"/>
                </a:solidFill>
              </a:rPr>
              <a:t>MCS controls have been installed in many of the Lee County Schools in Fort Myers. </a:t>
            </a:r>
          </a:p>
          <a:p>
            <a:r>
              <a:rPr lang="en-US" sz="1600" dirty="0">
                <a:solidFill>
                  <a:srgbClr val="000000"/>
                </a:solidFill>
              </a:rPr>
              <a:t>The older Controls were updated for smoother operation and user-friendly performance.</a:t>
            </a:r>
          </a:p>
        </p:txBody>
      </p:sp>
      <p:grpSp>
        <p:nvGrpSpPr>
          <p:cNvPr id="19" name="Group 18">
            <a:extLst>
              <a:ext uri="{FF2B5EF4-FFF2-40B4-BE49-F238E27FC236}">
                <a16:creationId xmlns:a16="http://schemas.microsoft.com/office/drawing/2014/main" id="{BB748608-F1B5-4200-8044-95FE6F9EDCD6}"/>
              </a:ext>
            </a:extLst>
          </p:cNvPr>
          <p:cNvGrpSpPr/>
          <p:nvPr/>
        </p:nvGrpSpPr>
        <p:grpSpPr>
          <a:xfrm>
            <a:off x="4213951" y="1998759"/>
            <a:ext cx="4930047" cy="2363073"/>
            <a:chOff x="4213951" y="1998759"/>
            <a:chExt cx="4930047" cy="2363073"/>
          </a:xfrm>
        </p:grpSpPr>
        <p:pic>
          <p:nvPicPr>
            <p:cNvPr id="11" name="Picture 10" descr="A picture containing indoor, wall, refrigerator&#10;&#10;Description automatically generated">
              <a:extLst>
                <a:ext uri="{FF2B5EF4-FFF2-40B4-BE49-F238E27FC236}">
                  <a16:creationId xmlns:a16="http://schemas.microsoft.com/office/drawing/2014/main" id="{130687CC-4EC3-4F05-B44F-D7472A5CA71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4213951" y="2328227"/>
              <a:ext cx="4930047" cy="2033605"/>
            </a:xfrm>
            <a:prstGeom prst="rect">
              <a:avLst/>
            </a:prstGeom>
          </p:spPr>
        </p:pic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1B2DA126-983C-4FDD-A5DC-7104C71BE0D0}"/>
                </a:ext>
              </a:extLst>
            </p:cNvPr>
            <p:cNvSpPr txBox="1"/>
            <p:nvPr/>
          </p:nvSpPr>
          <p:spPr>
            <a:xfrm>
              <a:off x="6291058" y="1998759"/>
              <a:ext cx="1200038" cy="37335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/>
                <a:t>BEFORE</a:t>
              </a:r>
            </a:p>
          </p:txBody>
        </p:sp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82A4BC54-8940-4BD8-9BE4-F9C2AE6904A6}"/>
              </a:ext>
            </a:extLst>
          </p:cNvPr>
          <p:cNvGrpSpPr/>
          <p:nvPr/>
        </p:nvGrpSpPr>
        <p:grpSpPr>
          <a:xfrm>
            <a:off x="84273" y="4028664"/>
            <a:ext cx="9059727" cy="3141560"/>
            <a:chOff x="84273" y="4028664"/>
            <a:chExt cx="9059727" cy="3141560"/>
          </a:xfrm>
        </p:grpSpPr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D8FE0289-E84F-4572-9755-9974600F9968}"/>
                </a:ext>
              </a:extLst>
            </p:cNvPr>
            <p:cNvGrpSpPr/>
            <p:nvPr/>
          </p:nvGrpSpPr>
          <p:grpSpPr>
            <a:xfrm>
              <a:off x="84273" y="4028664"/>
              <a:ext cx="9059727" cy="3141560"/>
              <a:chOff x="84273" y="3899356"/>
              <a:chExt cx="9059727" cy="3141560"/>
            </a:xfrm>
          </p:grpSpPr>
          <p:pic>
            <p:nvPicPr>
              <p:cNvPr id="15" name="Picture 14" descr="A picture containing indoor, object, wall, refrigerator&#10;&#10;Description automatically generated">
                <a:extLst>
                  <a:ext uri="{FF2B5EF4-FFF2-40B4-BE49-F238E27FC236}">
                    <a16:creationId xmlns:a16="http://schemas.microsoft.com/office/drawing/2014/main" id="{4E70CD45-3E24-4F6C-A161-2F37B788B46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84273" y="3899356"/>
                <a:ext cx="5233025" cy="3141560"/>
              </a:xfrm>
              <a:prstGeom prst="rect">
                <a:avLst/>
              </a:prstGeom>
            </p:spPr>
          </p:pic>
          <p:sp>
            <p:nvSpPr>
              <p:cNvPr id="16" name="Rectangle 15">
                <a:extLst>
                  <a:ext uri="{FF2B5EF4-FFF2-40B4-BE49-F238E27FC236}">
                    <a16:creationId xmlns:a16="http://schemas.microsoft.com/office/drawing/2014/main" id="{236DD715-D498-41B5-B380-6687D3510568}"/>
                  </a:ext>
                </a:extLst>
              </p:cNvPr>
              <p:cNvSpPr/>
              <p:nvPr/>
            </p:nvSpPr>
            <p:spPr>
              <a:xfrm>
                <a:off x="5116882" y="4232524"/>
                <a:ext cx="4027118" cy="132343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US" sz="1600" dirty="0">
                    <a:solidFill>
                      <a:srgbClr val="0055B7"/>
                    </a:solidFill>
                    <a:latin typeface="Arial Black" panose="020B0A04020102020204" pitchFamily="34" charset="0"/>
                  </a:rPr>
                  <a:t>Steps Taken:</a:t>
                </a:r>
              </a:p>
              <a:p>
                <a:r>
                  <a:rPr lang="en-US" sz="1600">
                    <a:solidFill>
                      <a:srgbClr val="000000"/>
                    </a:solidFill>
                  </a:rPr>
                  <a:t>Remove manufacturer’s </a:t>
                </a:r>
                <a:r>
                  <a:rPr lang="en-US" sz="1600" dirty="0">
                    <a:solidFill>
                      <a:srgbClr val="000000"/>
                    </a:solidFill>
                  </a:rPr>
                  <a:t>controls and replaced with MCS controls, </a:t>
                </a:r>
              </a:p>
              <a:p>
                <a:r>
                  <a:rPr lang="fr-FR" sz="1600" dirty="0">
                    <a:solidFill>
                      <a:srgbClr val="000000"/>
                    </a:solidFill>
                  </a:rPr>
                  <a:t>MCS </a:t>
                </a:r>
                <a:r>
                  <a:rPr lang="fr-FR" sz="1600" dirty="0" err="1">
                    <a:solidFill>
                      <a:srgbClr val="000000"/>
                    </a:solidFill>
                  </a:rPr>
                  <a:t>Sensors</a:t>
                </a:r>
                <a:r>
                  <a:rPr lang="fr-FR" sz="1600" dirty="0">
                    <a:solidFill>
                      <a:srgbClr val="000000"/>
                    </a:solidFill>
                  </a:rPr>
                  <a:t>, MCS-MODBUS, </a:t>
                </a:r>
              </a:p>
              <a:p>
                <a:r>
                  <a:rPr lang="fr-FR" sz="1600" dirty="0">
                    <a:solidFill>
                      <a:srgbClr val="000000"/>
                    </a:solidFill>
                  </a:rPr>
                  <a:t>MCS-EXV Driver, </a:t>
                </a:r>
                <a:r>
                  <a:rPr lang="fr-FR" sz="1600" dirty="0" err="1">
                    <a:solidFill>
                      <a:srgbClr val="000000"/>
                    </a:solidFill>
                  </a:rPr>
                  <a:t>etc</a:t>
                </a:r>
                <a:endParaRPr lang="fr-FR" sz="1600" dirty="0">
                  <a:solidFill>
                    <a:srgbClr val="000000"/>
                  </a:solidFill>
                </a:endParaRPr>
              </a:p>
            </p:txBody>
          </p:sp>
        </p:grp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9A448295-5CF9-4147-AC03-E08151A71665}"/>
                </a:ext>
              </a:extLst>
            </p:cNvPr>
            <p:cNvSpPr txBox="1"/>
            <p:nvPr/>
          </p:nvSpPr>
          <p:spPr>
            <a:xfrm>
              <a:off x="1676400" y="6151230"/>
              <a:ext cx="120003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/>
                <a:t>AFTER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1339604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0D8A4040-0EFC-489D-A762-4319386A594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62000" y="1600200"/>
            <a:ext cx="3760815" cy="4955498"/>
          </a:xfrm>
          <a:prstGeom prst="rect">
            <a:avLst/>
          </a:prstGeom>
        </p:spPr>
      </p:pic>
      <p:grpSp>
        <p:nvGrpSpPr>
          <p:cNvPr id="9" name="Group 8">
            <a:extLst>
              <a:ext uri="{FF2B5EF4-FFF2-40B4-BE49-F238E27FC236}">
                <a16:creationId xmlns:a16="http://schemas.microsoft.com/office/drawing/2014/main" id="{C565F681-4EBD-47DE-BDAE-92B700A83A53}"/>
              </a:ext>
            </a:extLst>
          </p:cNvPr>
          <p:cNvGrpSpPr/>
          <p:nvPr/>
        </p:nvGrpSpPr>
        <p:grpSpPr>
          <a:xfrm>
            <a:off x="2642407" y="1506354"/>
            <a:ext cx="4665498" cy="2262552"/>
            <a:chOff x="1250725" y="3507776"/>
            <a:chExt cx="4937318" cy="2138867"/>
          </a:xfrm>
        </p:grpSpPr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5B9B3E26-E4D2-48FE-AA3F-B66E29E99671}"/>
                </a:ext>
              </a:extLst>
            </p:cNvPr>
            <p:cNvSpPr txBox="1"/>
            <p:nvPr/>
          </p:nvSpPr>
          <p:spPr>
            <a:xfrm>
              <a:off x="4162997" y="3507776"/>
              <a:ext cx="2025046" cy="741926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0070C0"/>
              </a:solidFill>
            </a:ln>
          </p:spPr>
          <p:txBody>
            <a:bodyPr wrap="square" rtlCol="0">
              <a:spAutoFit/>
            </a:bodyPr>
            <a:lstStyle/>
            <a:p>
              <a:pPr algn="ctr">
                <a:lnSpc>
                  <a:spcPts val="1800"/>
                </a:lnSpc>
              </a:pPr>
              <a:r>
                <a:rPr lang="en-US" dirty="0">
                  <a:latin typeface="Arial" panose="020B0604020202020204" pitchFamily="34" charset="0"/>
                  <a:cs typeface="Arial" panose="020B0604020202020204" pitchFamily="34" charset="0"/>
                </a:rPr>
                <a:t>MCS-Magnum </a:t>
              </a:r>
            </a:p>
            <a:p>
              <a:pPr algn="ctr">
                <a:lnSpc>
                  <a:spcPts val="1800"/>
                </a:lnSpc>
              </a:pPr>
              <a:r>
                <a:rPr lang="en-US" dirty="0">
                  <a:latin typeface="Arial" panose="020B0604020202020204" pitchFamily="34" charset="0"/>
                  <a:cs typeface="Arial" panose="020B0604020202020204" pitchFamily="34" charset="0"/>
                </a:rPr>
                <a:t>&amp;</a:t>
              </a:r>
            </a:p>
            <a:p>
              <a:pPr algn="ctr">
                <a:lnSpc>
                  <a:spcPts val="1800"/>
                </a:lnSpc>
              </a:pPr>
              <a:r>
                <a:rPr lang="en-US" dirty="0">
                  <a:latin typeface="Arial" panose="020B0604020202020204" pitchFamily="34" charset="0"/>
                  <a:cs typeface="Arial" panose="020B0604020202020204" pitchFamily="34" charset="0"/>
                </a:rPr>
                <a:t>MCS-SI16-A04</a:t>
              </a:r>
            </a:p>
          </p:txBody>
        </p:sp>
        <p:sp>
          <p:nvSpPr>
            <p:cNvPr id="11" name="Oval 10">
              <a:extLst>
                <a:ext uri="{FF2B5EF4-FFF2-40B4-BE49-F238E27FC236}">
                  <a16:creationId xmlns:a16="http://schemas.microsoft.com/office/drawing/2014/main" id="{00F21254-944A-49C0-893C-D8607F18E73F}"/>
                </a:ext>
              </a:extLst>
            </p:cNvPr>
            <p:cNvSpPr/>
            <p:nvPr/>
          </p:nvSpPr>
          <p:spPr>
            <a:xfrm rot="5247569">
              <a:off x="1549460" y="3754346"/>
              <a:ext cx="1593562" cy="2191031"/>
            </a:xfrm>
            <a:prstGeom prst="ellipse">
              <a:avLst/>
            </a:prstGeom>
            <a:noFill/>
            <a:ln>
              <a:solidFill>
                <a:srgbClr val="FF0000"/>
              </a:solidFill>
            </a:ln>
            <a:effectLst>
              <a:glow rad="63500">
                <a:schemeClr val="bg1">
                  <a:alpha val="40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cxnSp>
          <p:nvCxnSpPr>
            <p:cNvPr id="12" name="Straight Arrow Connector 11">
              <a:extLst>
                <a:ext uri="{FF2B5EF4-FFF2-40B4-BE49-F238E27FC236}">
                  <a16:creationId xmlns:a16="http://schemas.microsoft.com/office/drawing/2014/main" id="{6EDE2603-32DC-45CF-9A0C-146B6A3F5A40}"/>
                </a:ext>
              </a:extLst>
            </p:cNvPr>
            <p:cNvCxnSpPr>
              <a:cxnSpLocks/>
              <a:stCxn id="10" idx="2"/>
            </p:cNvCxnSpPr>
            <p:nvPr/>
          </p:nvCxnSpPr>
          <p:spPr>
            <a:xfrm flipH="1">
              <a:off x="2970181" y="4249702"/>
              <a:ext cx="2205339" cy="814371"/>
            </a:xfrm>
            <a:prstGeom prst="straightConnector1">
              <a:avLst/>
            </a:prstGeom>
            <a:ln w="28575">
              <a:solidFill>
                <a:srgbClr val="FF0000"/>
              </a:solidFill>
              <a:tailEnd type="triangle"/>
            </a:ln>
            <a:effectLst>
              <a:glow rad="88900">
                <a:schemeClr val="bg1">
                  <a:alpha val="40000"/>
                </a:schemeClr>
              </a:glo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" name="Group 12">
            <a:extLst>
              <a:ext uri="{FF2B5EF4-FFF2-40B4-BE49-F238E27FC236}">
                <a16:creationId xmlns:a16="http://schemas.microsoft.com/office/drawing/2014/main" id="{100C097B-4405-44C3-81D2-BCA382CF9249}"/>
              </a:ext>
            </a:extLst>
          </p:cNvPr>
          <p:cNvGrpSpPr/>
          <p:nvPr/>
        </p:nvGrpSpPr>
        <p:grpSpPr>
          <a:xfrm>
            <a:off x="2724717" y="3805190"/>
            <a:ext cx="4403688" cy="1401473"/>
            <a:chOff x="1288968" y="4280401"/>
            <a:chExt cx="4660253" cy="1324860"/>
          </a:xfrm>
        </p:grpSpPr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A9904799-3ECB-4CCF-8851-745E98B27315}"/>
                </a:ext>
              </a:extLst>
            </p:cNvPr>
            <p:cNvSpPr txBox="1"/>
            <p:nvPr/>
          </p:nvSpPr>
          <p:spPr>
            <a:xfrm>
              <a:off x="4050272" y="4645120"/>
              <a:ext cx="1898949" cy="960141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0070C0"/>
              </a:solidFill>
            </a:ln>
          </p:spPr>
          <p:txBody>
            <a:bodyPr wrap="square" rtlCol="0">
              <a:spAutoFit/>
            </a:bodyPr>
            <a:lstStyle/>
            <a:p>
              <a:pPr algn="ctr">
                <a:lnSpc>
                  <a:spcPts val="1800"/>
                </a:lnSpc>
              </a:pPr>
              <a:r>
                <a:rPr lang="en-US" dirty="0">
                  <a:latin typeface="Arial" panose="020B0604020202020204" pitchFamily="34" charset="0"/>
                  <a:cs typeface="Arial" panose="020B0604020202020204" pitchFamily="34" charset="0"/>
                </a:rPr>
                <a:t>MCS-EXV Driver</a:t>
              </a:r>
            </a:p>
            <a:p>
              <a:pPr algn="ctr">
                <a:lnSpc>
                  <a:spcPts val="1800"/>
                </a:lnSpc>
              </a:pPr>
              <a:r>
                <a:rPr lang="en-US" dirty="0">
                  <a:latin typeface="Arial" panose="020B0604020202020204" pitchFamily="34" charset="0"/>
                  <a:cs typeface="Arial" panose="020B0604020202020204" pitchFamily="34" charset="0"/>
                </a:rPr>
                <a:t>&amp;</a:t>
              </a:r>
            </a:p>
            <a:p>
              <a:pPr algn="ctr">
                <a:lnSpc>
                  <a:spcPts val="1800"/>
                </a:lnSpc>
              </a:pPr>
              <a:r>
                <a:rPr lang="en-US" dirty="0">
                  <a:latin typeface="Arial" panose="020B0604020202020204" pitchFamily="34" charset="0"/>
                  <a:cs typeface="Arial" panose="020B0604020202020204" pitchFamily="34" charset="0"/>
                </a:rPr>
                <a:t>MCS-Modbus </a:t>
              </a:r>
            </a:p>
          </p:txBody>
        </p:sp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2745E09A-2071-4DA4-B738-B191E9563DDE}"/>
                </a:ext>
              </a:extLst>
            </p:cNvPr>
            <p:cNvSpPr/>
            <p:nvPr/>
          </p:nvSpPr>
          <p:spPr>
            <a:xfrm rot="5247569">
              <a:off x="1602589" y="3966780"/>
              <a:ext cx="1133380" cy="1760622"/>
            </a:xfrm>
            <a:prstGeom prst="ellipse">
              <a:avLst/>
            </a:prstGeom>
            <a:noFill/>
            <a:ln>
              <a:solidFill>
                <a:srgbClr val="FF0000"/>
              </a:solidFill>
            </a:ln>
            <a:effectLst>
              <a:glow rad="50800">
                <a:schemeClr val="bg1">
                  <a:alpha val="63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cxnSp>
          <p:nvCxnSpPr>
            <p:cNvPr id="16" name="Straight Arrow Connector 15">
              <a:extLst>
                <a:ext uri="{FF2B5EF4-FFF2-40B4-BE49-F238E27FC236}">
                  <a16:creationId xmlns:a16="http://schemas.microsoft.com/office/drawing/2014/main" id="{0EA9B4DB-B7D6-48B3-92F3-9CE8A85EF0EE}"/>
                </a:ext>
              </a:extLst>
            </p:cNvPr>
            <p:cNvCxnSpPr>
              <a:cxnSpLocks/>
              <a:stCxn id="14" idx="1"/>
            </p:cNvCxnSpPr>
            <p:nvPr/>
          </p:nvCxnSpPr>
          <p:spPr>
            <a:xfrm flipH="1" flipV="1">
              <a:off x="2929114" y="4933258"/>
              <a:ext cx="1121158" cy="191933"/>
            </a:xfrm>
            <a:prstGeom prst="straightConnector1">
              <a:avLst/>
            </a:prstGeom>
            <a:ln w="28575">
              <a:solidFill>
                <a:srgbClr val="FF0000"/>
              </a:solidFill>
              <a:tailEnd type="triangle"/>
            </a:ln>
            <a:effectLst>
              <a:glow rad="88900">
                <a:schemeClr val="bg1">
                  <a:alpha val="40000"/>
                </a:schemeClr>
              </a:glo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9" name="Title 1">
            <a:extLst>
              <a:ext uri="{FF2B5EF4-FFF2-40B4-BE49-F238E27FC236}">
                <a16:creationId xmlns:a16="http://schemas.microsoft.com/office/drawing/2014/main" id="{8E7A2E4A-24CD-4B2F-88E7-52E9EA216641}"/>
              </a:ext>
            </a:extLst>
          </p:cNvPr>
          <p:cNvSpPr txBox="1">
            <a:spLocks/>
          </p:cNvSpPr>
          <p:nvPr/>
        </p:nvSpPr>
        <p:spPr>
          <a:xfrm>
            <a:off x="76200" y="207325"/>
            <a:ext cx="8991600" cy="903649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000" b="1" kern="120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en-US" sz="2800" dirty="0">
                <a:solidFill>
                  <a:srgbClr val="005BBB"/>
                </a:solidFill>
              </a:rPr>
              <a:t>MCS Magnum Controller</a:t>
            </a:r>
          </a:p>
          <a:p>
            <a:r>
              <a:rPr lang="en-US" sz="2800" dirty="0">
                <a:solidFill>
                  <a:srgbClr val="005BBB"/>
                </a:solidFill>
              </a:rPr>
              <a:t> MCS-EXV Drivers, etc. </a:t>
            </a:r>
          </a:p>
        </p:txBody>
      </p:sp>
    </p:spTree>
    <p:extLst>
      <p:ext uri="{BB962C8B-B14F-4D97-AF65-F5344CB8AC3E}">
        <p14:creationId xmlns:p14="http://schemas.microsoft.com/office/powerpoint/2010/main" val="16474878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8F5E01-6A97-4D2C-BA78-A9D8F578F75A}"/>
              </a:ext>
            </a:extLst>
          </p:cNvPr>
          <p:cNvSpPr txBox="1">
            <a:spLocks/>
          </p:cNvSpPr>
          <p:nvPr/>
        </p:nvSpPr>
        <p:spPr>
          <a:xfrm>
            <a:off x="337373" y="207326"/>
            <a:ext cx="8229600" cy="693500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000" b="1" kern="120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en-US" sz="2800" dirty="0">
                <a:solidFill>
                  <a:srgbClr val="005BBB"/>
                </a:solidFill>
              </a:rPr>
              <a:t>Pressure Transducer and </a:t>
            </a:r>
          </a:p>
          <a:p>
            <a:r>
              <a:rPr lang="en-US" sz="2800" dirty="0">
                <a:solidFill>
                  <a:srgbClr val="005BBB"/>
                </a:solidFill>
              </a:rPr>
              <a:t>Temperature Sensors monitoring Compressor</a:t>
            </a:r>
          </a:p>
        </p:txBody>
      </p:sp>
      <p:pic>
        <p:nvPicPr>
          <p:cNvPr id="4" name="Picture 3" descr="A picture containing sitting, large, parked, old&#10;&#10;Description automatically generated">
            <a:extLst>
              <a:ext uri="{FF2B5EF4-FFF2-40B4-BE49-F238E27FC236}">
                <a16:creationId xmlns:a16="http://schemas.microsoft.com/office/drawing/2014/main" id="{F7E8305B-B47D-4A95-8806-B8632B728F8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4736" y="1447800"/>
            <a:ext cx="3974191" cy="2980643"/>
          </a:xfrm>
          <a:prstGeom prst="rect">
            <a:avLst/>
          </a:prstGeom>
        </p:spPr>
      </p:pic>
      <p:pic>
        <p:nvPicPr>
          <p:cNvPr id="8" name="Picture 7" descr="A close up of an engine&#10;&#10;Description automatically generated">
            <a:extLst>
              <a:ext uri="{FF2B5EF4-FFF2-40B4-BE49-F238E27FC236}">
                <a16:creationId xmlns:a16="http://schemas.microsoft.com/office/drawing/2014/main" id="{98A1AA0D-2D4A-42BA-93AA-13A211C419D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1600" y="1447800"/>
            <a:ext cx="2971800" cy="3962400"/>
          </a:xfrm>
          <a:prstGeom prst="rect">
            <a:avLst/>
          </a:prstGeom>
        </p:spPr>
      </p:pic>
      <p:grpSp>
        <p:nvGrpSpPr>
          <p:cNvPr id="17" name="Group 16">
            <a:extLst>
              <a:ext uri="{FF2B5EF4-FFF2-40B4-BE49-F238E27FC236}">
                <a16:creationId xmlns:a16="http://schemas.microsoft.com/office/drawing/2014/main" id="{03837EF5-440B-4098-88AD-370BB91042F8}"/>
              </a:ext>
            </a:extLst>
          </p:cNvPr>
          <p:cNvGrpSpPr/>
          <p:nvPr/>
        </p:nvGrpSpPr>
        <p:grpSpPr>
          <a:xfrm>
            <a:off x="228600" y="2667000"/>
            <a:ext cx="2514600" cy="1163598"/>
            <a:chOff x="228600" y="2667000"/>
            <a:chExt cx="2514600" cy="1163598"/>
          </a:xfrm>
        </p:grpSpPr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4B865230-B99A-4EF0-8F72-5D0D2D7B7CD9}"/>
                </a:ext>
              </a:extLst>
            </p:cNvPr>
            <p:cNvSpPr txBox="1"/>
            <p:nvPr/>
          </p:nvSpPr>
          <p:spPr>
            <a:xfrm>
              <a:off x="228600" y="3276600"/>
              <a:ext cx="1794404" cy="553998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0070C0"/>
              </a:solidFill>
            </a:ln>
          </p:spPr>
          <p:txBody>
            <a:bodyPr wrap="square" rtlCol="0">
              <a:spAutoFit/>
            </a:bodyPr>
            <a:lstStyle/>
            <a:p>
              <a:pPr algn="ctr">
                <a:lnSpc>
                  <a:spcPts val="1800"/>
                </a:lnSpc>
              </a:pPr>
              <a:r>
                <a:rPr lang="en-US" dirty="0">
                  <a:latin typeface="Arial" panose="020B0604020202020204" pitchFamily="34" charset="0"/>
                  <a:cs typeface="Arial" panose="020B0604020202020204" pitchFamily="34" charset="0"/>
                </a:rPr>
                <a:t>MCS Pressure Transducers</a:t>
              </a:r>
            </a:p>
          </p:txBody>
        </p:sp>
        <p:cxnSp>
          <p:nvCxnSpPr>
            <p:cNvPr id="12" name="Straight Arrow Connector 11">
              <a:extLst>
                <a:ext uri="{FF2B5EF4-FFF2-40B4-BE49-F238E27FC236}">
                  <a16:creationId xmlns:a16="http://schemas.microsoft.com/office/drawing/2014/main" id="{B09C2259-DA18-493A-885B-C685FF72ED75}"/>
                </a:ext>
              </a:extLst>
            </p:cNvPr>
            <p:cNvCxnSpPr>
              <a:stCxn id="10" idx="0"/>
            </p:cNvCxnSpPr>
            <p:nvPr/>
          </p:nvCxnSpPr>
          <p:spPr>
            <a:xfrm flipV="1">
              <a:off x="1125802" y="2667000"/>
              <a:ext cx="1617398" cy="609600"/>
            </a:xfrm>
            <a:prstGeom prst="straightConnector1">
              <a:avLst/>
            </a:prstGeom>
            <a:ln w="28575">
              <a:solidFill>
                <a:srgbClr val="FF0000"/>
              </a:solidFill>
              <a:tailEnd type="triangle"/>
            </a:ln>
            <a:effectLst>
              <a:glow rad="101600">
                <a:schemeClr val="bg1">
                  <a:alpha val="60000"/>
                </a:schemeClr>
              </a:glo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Group 17">
            <a:extLst>
              <a:ext uri="{FF2B5EF4-FFF2-40B4-BE49-F238E27FC236}">
                <a16:creationId xmlns:a16="http://schemas.microsoft.com/office/drawing/2014/main" id="{4E251D1E-F651-4601-99B0-CB403B9F182C}"/>
              </a:ext>
            </a:extLst>
          </p:cNvPr>
          <p:cNvGrpSpPr/>
          <p:nvPr/>
        </p:nvGrpSpPr>
        <p:grpSpPr>
          <a:xfrm>
            <a:off x="685800" y="3124200"/>
            <a:ext cx="3893127" cy="2128216"/>
            <a:chOff x="685800" y="3124200"/>
            <a:chExt cx="3893127" cy="2128216"/>
          </a:xfrm>
        </p:grpSpPr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33235B62-1D37-4066-8E05-058605961613}"/>
                </a:ext>
              </a:extLst>
            </p:cNvPr>
            <p:cNvSpPr txBox="1"/>
            <p:nvPr/>
          </p:nvSpPr>
          <p:spPr>
            <a:xfrm>
              <a:off x="685800" y="4698418"/>
              <a:ext cx="3893127" cy="553998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0070C0"/>
              </a:solidFill>
            </a:ln>
          </p:spPr>
          <p:txBody>
            <a:bodyPr wrap="square" rtlCol="0">
              <a:spAutoFit/>
            </a:bodyPr>
            <a:lstStyle/>
            <a:p>
              <a:pPr algn="ctr">
                <a:lnSpc>
                  <a:spcPts val="1800"/>
                </a:lnSpc>
              </a:pPr>
              <a:r>
                <a:rPr lang="en-US" dirty="0">
                  <a:latin typeface="Arial" panose="020B0604020202020204" pitchFamily="34" charset="0"/>
                  <a:cs typeface="Arial" panose="020B0604020202020204" pitchFamily="34" charset="0"/>
                </a:rPr>
                <a:t>MCS Pressure Transducers, MCS Temperature Sensors</a:t>
              </a:r>
            </a:p>
          </p:txBody>
        </p:sp>
        <p:cxnSp>
          <p:nvCxnSpPr>
            <p:cNvPr id="13" name="Straight Arrow Connector 12">
              <a:extLst>
                <a:ext uri="{FF2B5EF4-FFF2-40B4-BE49-F238E27FC236}">
                  <a16:creationId xmlns:a16="http://schemas.microsoft.com/office/drawing/2014/main" id="{69B991DA-BCD9-4F5C-9548-C0F53E3D5B24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2209800" y="3124200"/>
              <a:ext cx="1219200" cy="1574218"/>
            </a:xfrm>
            <a:prstGeom prst="straightConnector1">
              <a:avLst/>
            </a:prstGeom>
            <a:ln w="28575">
              <a:solidFill>
                <a:srgbClr val="FF0000"/>
              </a:solidFill>
              <a:tailEnd type="triangle"/>
            </a:ln>
            <a:effectLst>
              <a:glow rad="101600">
                <a:schemeClr val="bg1">
                  <a:alpha val="60000"/>
                </a:schemeClr>
              </a:glo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Arrow Connector 14">
              <a:extLst>
                <a:ext uri="{FF2B5EF4-FFF2-40B4-BE49-F238E27FC236}">
                  <a16:creationId xmlns:a16="http://schemas.microsoft.com/office/drawing/2014/main" id="{9E98D5C9-0464-45DD-9BFB-01963BF6F39F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2209800" y="3124200"/>
              <a:ext cx="0" cy="1546417"/>
            </a:xfrm>
            <a:prstGeom prst="straightConnector1">
              <a:avLst/>
            </a:prstGeom>
            <a:ln w="28575">
              <a:solidFill>
                <a:srgbClr val="FF0000"/>
              </a:solidFill>
              <a:tailEnd type="triangle"/>
            </a:ln>
            <a:effectLst>
              <a:glow rad="101600">
                <a:schemeClr val="bg1">
                  <a:alpha val="60000"/>
                </a:schemeClr>
              </a:glo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9" name="Group 18">
            <a:extLst>
              <a:ext uri="{FF2B5EF4-FFF2-40B4-BE49-F238E27FC236}">
                <a16:creationId xmlns:a16="http://schemas.microsoft.com/office/drawing/2014/main" id="{5CE71B36-DAD2-4B47-B882-6F1B1E6AE340}"/>
              </a:ext>
            </a:extLst>
          </p:cNvPr>
          <p:cNvGrpSpPr/>
          <p:nvPr/>
        </p:nvGrpSpPr>
        <p:grpSpPr>
          <a:xfrm>
            <a:off x="5334000" y="3897408"/>
            <a:ext cx="1794404" cy="1382809"/>
            <a:chOff x="228600" y="2447789"/>
            <a:chExt cx="1794404" cy="1382809"/>
          </a:xfrm>
        </p:grpSpPr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BD17F293-8AED-44A9-A32D-44BA850F8D43}"/>
                </a:ext>
              </a:extLst>
            </p:cNvPr>
            <p:cNvSpPr txBox="1"/>
            <p:nvPr/>
          </p:nvSpPr>
          <p:spPr>
            <a:xfrm>
              <a:off x="228600" y="3276600"/>
              <a:ext cx="1794404" cy="553998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0070C0"/>
              </a:solidFill>
            </a:ln>
          </p:spPr>
          <p:txBody>
            <a:bodyPr wrap="square" rtlCol="0">
              <a:spAutoFit/>
            </a:bodyPr>
            <a:lstStyle/>
            <a:p>
              <a:pPr algn="ctr">
                <a:lnSpc>
                  <a:spcPts val="1800"/>
                </a:lnSpc>
              </a:pPr>
              <a:r>
                <a:rPr lang="en-US" dirty="0">
                  <a:latin typeface="Arial" panose="020B0604020202020204" pitchFamily="34" charset="0"/>
                  <a:cs typeface="Arial" panose="020B0604020202020204" pitchFamily="34" charset="0"/>
                </a:rPr>
                <a:t>MCS Pressure Transducers</a:t>
              </a:r>
            </a:p>
          </p:txBody>
        </p:sp>
        <p:cxnSp>
          <p:nvCxnSpPr>
            <p:cNvPr id="21" name="Straight Arrow Connector 20">
              <a:extLst>
                <a:ext uri="{FF2B5EF4-FFF2-40B4-BE49-F238E27FC236}">
                  <a16:creationId xmlns:a16="http://schemas.microsoft.com/office/drawing/2014/main" id="{68FB3427-7E1E-45D3-930D-B7C193DECD35}"/>
                </a:ext>
              </a:extLst>
            </p:cNvPr>
            <p:cNvCxnSpPr>
              <a:cxnSpLocks/>
              <a:stCxn id="20" idx="0"/>
            </p:cNvCxnSpPr>
            <p:nvPr/>
          </p:nvCxnSpPr>
          <p:spPr>
            <a:xfrm flipV="1">
              <a:off x="1125802" y="2447789"/>
              <a:ext cx="321998" cy="828811"/>
            </a:xfrm>
            <a:prstGeom prst="straightConnector1">
              <a:avLst/>
            </a:prstGeom>
            <a:ln w="28575">
              <a:solidFill>
                <a:srgbClr val="FF0000"/>
              </a:solidFill>
              <a:tailEnd type="triangle"/>
            </a:ln>
            <a:effectLst>
              <a:glow rad="101600">
                <a:schemeClr val="bg1">
                  <a:alpha val="60000"/>
                </a:schemeClr>
              </a:glo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2766043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8" name="rs485" hidden="1"/>
          <p:cNvGrpSpPr/>
          <p:nvPr/>
        </p:nvGrpSpPr>
        <p:grpSpPr>
          <a:xfrm>
            <a:off x="3068526" y="3482785"/>
            <a:ext cx="3433875" cy="1895294"/>
            <a:chOff x="3068526" y="3482785"/>
            <a:chExt cx="3433875" cy="1895294"/>
          </a:xfrm>
        </p:grpSpPr>
        <p:sp>
          <p:nvSpPr>
            <p:cNvPr id="31" name="Rectangular Callout 30"/>
            <p:cNvSpPr/>
            <p:nvPr/>
          </p:nvSpPr>
          <p:spPr>
            <a:xfrm>
              <a:off x="3068527" y="3482785"/>
              <a:ext cx="3433874" cy="1895294"/>
            </a:xfrm>
            <a:prstGeom prst="wedgeRectCallout">
              <a:avLst>
                <a:gd name="adj1" fmla="val -20524"/>
                <a:gd name="adj2" fmla="val -76088"/>
              </a:avLst>
            </a:prstGeom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15" name="Picture 14"/>
            <p:cNvPicPr>
              <a:picLocks noChangeAspect="1"/>
            </p:cNvPicPr>
            <p:nvPr/>
          </p:nvPicPr>
          <p:blipFill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3068526" y="3486170"/>
              <a:ext cx="3368560" cy="1891909"/>
            </a:xfrm>
            <a:prstGeom prst="rect">
              <a:avLst/>
            </a:prstGeom>
          </p:spPr>
        </p:pic>
      </p:grpSp>
      <p:grpSp>
        <p:nvGrpSpPr>
          <p:cNvPr id="65" name="triac" hidden="1"/>
          <p:cNvGrpSpPr/>
          <p:nvPr/>
        </p:nvGrpSpPr>
        <p:grpSpPr>
          <a:xfrm>
            <a:off x="3269530" y="2696382"/>
            <a:ext cx="2782930" cy="2087371"/>
            <a:chOff x="3340669" y="3181349"/>
            <a:chExt cx="2782930" cy="2087371"/>
          </a:xfrm>
        </p:grpSpPr>
        <p:sp>
          <p:nvSpPr>
            <p:cNvPr id="64" name="Rectangular Callout 63"/>
            <p:cNvSpPr/>
            <p:nvPr/>
          </p:nvSpPr>
          <p:spPr>
            <a:xfrm>
              <a:off x="3340669" y="3181349"/>
              <a:ext cx="2782930" cy="2087371"/>
            </a:xfrm>
            <a:prstGeom prst="wedgeRectCallout">
              <a:avLst>
                <a:gd name="adj1" fmla="val -57292"/>
                <a:gd name="adj2" fmla="val -78083"/>
              </a:avLst>
            </a:prstGeom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63" name="Picture 62"/>
            <p:cNvPicPr>
              <a:picLocks noChangeAspect="1"/>
            </p:cNvPicPr>
            <p:nvPr/>
          </p:nvPicPr>
          <p:blipFill rotWithShape="1"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3457436" y="3289300"/>
              <a:ext cx="2583539" cy="1898650"/>
            </a:xfrm>
            <a:prstGeom prst="rect">
              <a:avLst/>
            </a:prstGeom>
          </p:spPr>
        </p:pic>
      </p:grpSp>
      <p:grpSp>
        <p:nvGrpSpPr>
          <p:cNvPr id="81" name="ROs" hidden="1"/>
          <p:cNvGrpSpPr/>
          <p:nvPr/>
        </p:nvGrpSpPr>
        <p:grpSpPr>
          <a:xfrm>
            <a:off x="2476503" y="2898032"/>
            <a:ext cx="4305297" cy="2058668"/>
            <a:chOff x="9144000" y="2947355"/>
            <a:chExt cx="4305297" cy="2058668"/>
          </a:xfrm>
        </p:grpSpPr>
        <p:sp>
          <p:nvSpPr>
            <p:cNvPr id="80" name="Rectangular Callout 79"/>
            <p:cNvSpPr/>
            <p:nvPr/>
          </p:nvSpPr>
          <p:spPr>
            <a:xfrm>
              <a:off x="9212580" y="2973171"/>
              <a:ext cx="4236717" cy="2032852"/>
            </a:xfrm>
            <a:prstGeom prst="wedgeRectCallout">
              <a:avLst>
                <a:gd name="adj1" fmla="val -20421"/>
                <a:gd name="adj2" fmla="val -89329"/>
              </a:avLst>
            </a:prstGeom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72" name="Picture 71"/>
            <p:cNvPicPr>
              <a:picLocks noChangeAspect="1"/>
            </p:cNvPicPr>
            <p:nvPr/>
          </p:nvPicPr>
          <p:blipFill rotWithShape="1"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9144000" y="2947355"/>
              <a:ext cx="4251957" cy="2058667"/>
            </a:xfrm>
            <a:prstGeom prst="rect">
              <a:avLst/>
            </a:prstGeom>
          </p:spPr>
        </p:pic>
      </p:grpSp>
      <p:grpSp>
        <p:nvGrpSpPr>
          <p:cNvPr id="17" name="N Power" hidden="1"/>
          <p:cNvGrpSpPr/>
          <p:nvPr/>
        </p:nvGrpSpPr>
        <p:grpSpPr>
          <a:xfrm>
            <a:off x="3022596" y="3005743"/>
            <a:ext cx="3949704" cy="1572804"/>
            <a:chOff x="5626096" y="890996"/>
            <a:chExt cx="3949704" cy="1572804"/>
          </a:xfrm>
        </p:grpSpPr>
        <p:sp>
          <p:nvSpPr>
            <p:cNvPr id="62" name="Rectangular Callout 61"/>
            <p:cNvSpPr/>
            <p:nvPr/>
          </p:nvSpPr>
          <p:spPr>
            <a:xfrm>
              <a:off x="5627369" y="890996"/>
              <a:ext cx="3948431" cy="1572804"/>
            </a:xfrm>
            <a:prstGeom prst="wedgeRectCallout">
              <a:avLst>
                <a:gd name="adj1" fmla="val 41014"/>
                <a:gd name="adj2" fmla="val -101442"/>
              </a:avLst>
            </a:prstGeom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55" name="Picture 54"/>
            <p:cNvPicPr>
              <a:picLocks noChangeAspect="1"/>
            </p:cNvPicPr>
            <p:nvPr/>
          </p:nvPicPr>
          <p:blipFill rotWithShape="1"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626096" y="943073"/>
              <a:ext cx="3860800" cy="1482627"/>
            </a:xfrm>
            <a:prstGeom prst="rect">
              <a:avLst/>
            </a:prstGeom>
          </p:spPr>
        </p:pic>
      </p:grpSp>
      <p:grpSp>
        <p:nvGrpSpPr>
          <p:cNvPr id="13" name="N AO" hidden="1"/>
          <p:cNvGrpSpPr/>
          <p:nvPr/>
        </p:nvGrpSpPr>
        <p:grpSpPr>
          <a:xfrm>
            <a:off x="3931598" y="1581153"/>
            <a:ext cx="1469077" cy="5232290"/>
            <a:chOff x="3931598" y="1581153"/>
            <a:chExt cx="1469077" cy="5232290"/>
          </a:xfrm>
        </p:grpSpPr>
        <p:sp>
          <p:nvSpPr>
            <p:cNvPr id="59" name="Rectangular Callout 58"/>
            <p:cNvSpPr/>
            <p:nvPr/>
          </p:nvSpPr>
          <p:spPr>
            <a:xfrm>
              <a:off x="4002353" y="1581153"/>
              <a:ext cx="1398322" cy="5182503"/>
            </a:xfrm>
            <a:prstGeom prst="wedgeRectCallout">
              <a:avLst>
                <a:gd name="adj1" fmla="val -138537"/>
                <a:gd name="adj2" fmla="val -10866"/>
              </a:avLst>
            </a:prstGeom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7" name="Picture 6"/>
            <p:cNvPicPr>
              <a:picLocks noChangeAspect="1"/>
            </p:cNvPicPr>
            <p:nvPr/>
          </p:nvPicPr>
          <p:blipFill rotWithShape="1"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3931598" y="1647570"/>
              <a:ext cx="1456378" cy="5165873"/>
            </a:xfrm>
            <a:prstGeom prst="rect">
              <a:avLst/>
            </a:prstGeom>
          </p:spPr>
        </p:pic>
      </p:grpSp>
      <p:pic>
        <p:nvPicPr>
          <p:cNvPr id="25" name="Picture 24">
            <a:extLst>
              <a:ext uri="{FF2B5EF4-FFF2-40B4-BE49-F238E27FC236}">
                <a16:creationId xmlns:a16="http://schemas.microsoft.com/office/drawing/2014/main" id="{FAC245E2-125C-4B80-B5BB-5D3E092F7604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952" t="-677" r="18286" b="677"/>
          <a:stretch/>
        </p:blipFill>
        <p:spPr>
          <a:xfrm rot="5400000">
            <a:off x="169326" y="1663472"/>
            <a:ext cx="4441369" cy="3857625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C5D90CFC-1EB5-428B-83FA-F1F07865A895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52" t="12074" r="7810" b="15461"/>
          <a:stretch/>
        </p:blipFill>
        <p:spPr>
          <a:xfrm rot="5400000">
            <a:off x="4461207" y="2138602"/>
            <a:ext cx="5982787" cy="2795450"/>
          </a:xfrm>
          <a:prstGeom prst="rect">
            <a:avLst/>
          </a:prstGeom>
        </p:spPr>
      </p:pic>
      <p:grpSp>
        <p:nvGrpSpPr>
          <p:cNvPr id="5" name="Group 4">
            <a:extLst>
              <a:ext uri="{FF2B5EF4-FFF2-40B4-BE49-F238E27FC236}">
                <a16:creationId xmlns:a16="http://schemas.microsoft.com/office/drawing/2014/main" id="{BAE323D9-DF01-4D05-BC3D-8BA94DEC98C2}"/>
              </a:ext>
            </a:extLst>
          </p:cNvPr>
          <p:cNvGrpSpPr/>
          <p:nvPr/>
        </p:nvGrpSpPr>
        <p:grpSpPr>
          <a:xfrm>
            <a:off x="5291945" y="677333"/>
            <a:ext cx="2680833" cy="5881511"/>
            <a:chOff x="5291945" y="677333"/>
            <a:chExt cx="2680833" cy="5881511"/>
          </a:xfrm>
        </p:grpSpPr>
        <p:sp>
          <p:nvSpPr>
            <p:cNvPr id="29" name="Oval 28">
              <a:extLst>
                <a:ext uri="{FF2B5EF4-FFF2-40B4-BE49-F238E27FC236}">
                  <a16:creationId xmlns:a16="http://schemas.microsoft.com/office/drawing/2014/main" id="{0B1E3702-7D44-4509-BF87-BE3D8F794D66}"/>
                </a:ext>
              </a:extLst>
            </p:cNvPr>
            <p:cNvSpPr/>
            <p:nvPr/>
          </p:nvSpPr>
          <p:spPr>
            <a:xfrm>
              <a:off x="6956778" y="677333"/>
              <a:ext cx="1016000" cy="1975556"/>
            </a:xfrm>
            <a:prstGeom prst="ellipse">
              <a:avLst/>
            </a:prstGeom>
            <a:noFill/>
            <a:ln w="19050" cmpd="sng">
              <a:solidFill>
                <a:srgbClr val="FF0000"/>
              </a:solidFill>
            </a:ln>
            <a:effectLst>
              <a:glow rad="101600">
                <a:schemeClr val="bg1">
                  <a:alpha val="75000"/>
                </a:schemeClr>
              </a:glow>
              <a:outerShdw blurRad="40000" dist="23000" dir="540000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Oval 29">
              <a:extLst>
                <a:ext uri="{FF2B5EF4-FFF2-40B4-BE49-F238E27FC236}">
                  <a16:creationId xmlns:a16="http://schemas.microsoft.com/office/drawing/2014/main" id="{3B7AC1ED-8FAE-4432-87BB-5B46CE8D4606}"/>
                </a:ext>
              </a:extLst>
            </p:cNvPr>
            <p:cNvSpPr/>
            <p:nvPr/>
          </p:nvSpPr>
          <p:spPr>
            <a:xfrm>
              <a:off x="6798734" y="4583288"/>
              <a:ext cx="1016000" cy="1975556"/>
            </a:xfrm>
            <a:prstGeom prst="ellipse">
              <a:avLst/>
            </a:prstGeom>
            <a:noFill/>
            <a:ln w="19050" cmpd="sng">
              <a:solidFill>
                <a:srgbClr val="FF0000"/>
              </a:solidFill>
            </a:ln>
            <a:effectLst>
              <a:glow rad="101600">
                <a:schemeClr val="bg1">
                  <a:alpha val="75000"/>
                </a:schemeClr>
              </a:glow>
              <a:outerShdw blurRad="40000" dist="23000" dir="540000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34" name="Straight Arrow Connector 33">
              <a:extLst>
                <a:ext uri="{FF2B5EF4-FFF2-40B4-BE49-F238E27FC236}">
                  <a16:creationId xmlns:a16="http://schemas.microsoft.com/office/drawing/2014/main" id="{788AA73C-7655-4B9E-8187-F6B943E3B7F8}"/>
                </a:ext>
              </a:extLst>
            </p:cNvPr>
            <p:cNvCxnSpPr>
              <a:cxnSpLocks/>
            </p:cNvCxnSpPr>
            <p:nvPr/>
          </p:nvCxnSpPr>
          <p:spPr>
            <a:xfrm>
              <a:off x="5291945" y="1310805"/>
              <a:ext cx="1735388" cy="711788"/>
            </a:xfrm>
            <a:prstGeom prst="straightConnector1">
              <a:avLst/>
            </a:prstGeom>
            <a:ln>
              <a:solidFill>
                <a:srgbClr val="FF0000"/>
              </a:solidFill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Arrow Connector 34">
              <a:extLst>
                <a:ext uri="{FF2B5EF4-FFF2-40B4-BE49-F238E27FC236}">
                  <a16:creationId xmlns:a16="http://schemas.microsoft.com/office/drawing/2014/main" id="{11240C8A-0079-4F84-B5C9-A179B5CB0A04}"/>
                </a:ext>
              </a:extLst>
            </p:cNvPr>
            <p:cNvCxnSpPr>
              <a:cxnSpLocks/>
            </p:cNvCxnSpPr>
            <p:nvPr/>
          </p:nvCxnSpPr>
          <p:spPr>
            <a:xfrm>
              <a:off x="5291945" y="1294352"/>
              <a:ext cx="1754203" cy="3305870"/>
            </a:xfrm>
            <a:prstGeom prst="straightConnector1">
              <a:avLst/>
            </a:prstGeom>
            <a:ln>
              <a:solidFill>
                <a:srgbClr val="FF0000"/>
              </a:solidFill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" name="Group 1">
            <a:extLst>
              <a:ext uri="{FF2B5EF4-FFF2-40B4-BE49-F238E27FC236}">
                <a16:creationId xmlns:a16="http://schemas.microsoft.com/office/drawing/2014/main" id="{16496347-BC12-47C3-9353-F13304C40146}"/>
              </a:ext>
            </a:extLst>
          </p:cNvPr>
          <p:cNvGrpSpPr/>
          <p:nvPr/>
        </p:nvGrpSpPr>
        <p:grpSpPr>
          <a:xfrm>
            <a:off x="811284" y="2886558"/>
            <a:ext cx="5058938" cy="2670783"/>
            <a:chOff x="811284" y="2886558"/>
            <a:chExt cx="5058938" cy="2670783"/>
          </a:xfrm>
        </p:grpSpPr>
        <p:pic>
          <p:nvPicPr>
            <p:cNvPr id="32" name="Picture 31">
              <a:extLst>
                <a:ext uri="{FF2B5EF4-FFF2-40B4-BE49-F238E27FC236}">
                  <a16:creationId xmlns:a16="http://schemas.microsoft.com/office/drawing/2014/main" id="{617DE158-DF00-42DC-86FF-EF45FF899A35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811284" y="2886558"/>
              <a:ext cx="3134721" cy="2670783"/>
            </a:xfrm>
            <a:prstGeom prst="rect">
              <a:avLst/>
            </a:prstGeom>
          </p:spPr>
        </p:pic>
        <p:sp>
          <p:nvSpPr>
            <p:cNvPr id="36" name="TextBox 35">
              <a:extLst>
                <a:ext uri="{FF2B5EF4-FFF2-40B4-BE49-F238E27FC236}">
                  <a16:creationId xmlns:a16="http://schemas.microsoft.com/office/drawing/2014/main" id="{A2B8B71F-16F5-41D5-99B2-9737125FA3BC}"/>
                </a:ext>
              </a:extLst>
            </p:cNvPr>
            <p:cNvSpPr txBox="1"/>
            <p:nvPr/>
          </p:nvSpPr>
          <p:spPr>
            <a:xfrm>
              <a:off x="4402666" y="3546593"/>
              <a:ext cx="1467556" cy="175432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/>
                <a:t>MCS-EXV DRIVER mounted in MCS Control Panel</a:t>
              </a:r>
            </a:p>
          </p:txBody>
        </p:sp>
      </p:grpSp>
      <p:sp>
        <p:nvSpPr>
          <p:cNvPr id="27" name="Rectangle 26">
            <a:extLst>
              <a:ext uri="{FF2B5EF4-FFF2-40B4-BE49-F238E27FC236}">
                <a16:creationId xmlns:a16="http://schemas.microsoft.com/office/drawing/2014/main" id="{34BABF53-E66F-472A-9C1D-C7875B9463DF}"/>
              </a:ext>
            </a:extLst>
          </p:cNvPr>
          <p:cNvSpPr/>
          <p:nvPr/>
        </p:nvSpPr>
        <p:spPr>
          <a:xfrm>
            <a:off x="202517" y="129096"/>
            <a:ext cx="6753053" cy="120032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r>
              <a:rPr lang="en-US" sz="3600" b="1" dirty="0"/>
              <a:t>MCS-EXV-DRIVER</a:t>
            </a:r>
          </a:p>
          <a:p>
            <a:r>
              <a:rPr lang="en-US" sz="3600" b="1" dirty="0"/>
              <a:t>&amp; Sporlan EXV’s Installed</a:t>
            </a:r>
            <a:endParaRPr lang="en-US" sz="4800" dirty="0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9285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rol 1">
            <a:extLst>
              <a:ext uri="{FF2B5EF4-FFF2-40B4-BE49-F238E27FC236}">
                <a16:creationId xmlns:a16="http://schemas.microsoft.com/office/drawing/2014/main" id="{59976724-7835-4598-84FB-EE6AE1628ACB}"/>
              </a:ext>
            </a:extLst>
          </p:cNvPr>
          <p:cNvSpPr>
            <a:spLocks noChangeArrowheads="1" noChangeShapeType="1"/>
          </p:cNvSpPr>
          <p:nvPr/>
        </p:nvSpPr>
        <p:spPr bwMode="auto">
          <a:xfrm>
            <a:off x="3953113" y="10500058"/>
            <a:ext cx="3257550" cy="2103438"/>
          </a:xfrm>
          <a:prstGeom prst="rect">
            <a:avLst/>
          </a:prstGeom>
          <a:noFill/>
          <a:ln>
            <a:noFill/>
          </a:ln>
          <a:effectLst/>
          <a:extLst>
            <a:ext uri="{91240B29-F687-4F45-9708-019B960494DF}">
              <a14:hiddenLine xmlns:a14="http://schemas.microsoft.com/office/drawing/2010/main" w="0" algn="in">
                <a:noFill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/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06DDC585-A579-4D38-B325-EE0FE123453E}"/>
              </a:ext>
            </a:extLst>
          </p:cNvPr>
          <p:cNvSpPr txBox="1">
            <a:spLocks/>
          </p:cNvSpPr>
          <p:nvPr/>
        </p:nvSpPr>
        <p:spPr>
          <a:xfrm>
            <a:off x="327724" y="76200"/>
            <a:ext cx="8229600" cy="693500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000" b="1" kern="120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en-US" sz="3600" dirty="0">
                <a:solidFill>
                  <a:srgbClr val="005BBB"/>
                </a:solidFill>
              </a:rPr>
              <a:t>MCS Touchscreen with Graphics </a:t>
            </a:r>
          </a:p>
          <a:p>
            <a:r>
              <a:rPr lang="en-US" sz="3600" dirty="0">
                <a:solidFill>
                  <a:srgbClr val="005BBB"/>
                </a:solidFill>
              </a:rPr>
              <a:t>upgraded in Chiller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13E6EA5-894E-4171-B0E2-9EBCBB51FF0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0243" y="1554786"/>
            <a:ext cx="3494191" cy="419460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A3F90CE-46E2-451F-A664-FA31328C4CEE}"/>
              </a:ext>
            </a:extLst>
          </p:cNvPr>
          <p:cNvSpPr txBox="1"/>
          <p:nvPr/>
        </p:nvSpPr>
        <p:spPr>
          <a:xfrm>
            <a:off x="3928507" y="1524000"/>
            <a:ext cx="3356875" cy="646331"/>
          </a:xfrm>
          <a:prstGeom prst="rect">
            <a:avLst/>
          </a:prstGeom>
          <a:solidFill>
            <a:schemeClr val="bg1"/>
          </a:solidFill>
          <a:ln>
            <a:solidFill>
              <a:srgbClr val="005BBB"/>
            </a:solidFill>
          </a:ln>
        </p:spPr>
        <p:txBody>
          <a:bodyPr wrap="square" rtlCol="0">
            <a:spAutoFit/>
          </a:bodyPr>
          <a:lstStyle/>
          <a:p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MCS-15.4 Touchscreen </a:t>
            </a:r>
          </a:p>
          <a:p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mounted to Enclosure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832BADA-4766-4827-A2D4-4A37CEDAADE7}"/>
              </a:ext>
            </a:extLst>
          </p:cNvPr>
          <p:cNvSpPr txBox="1"/>
          <p:nvPr/>
        </p:nvSpPr>
        <p:spPr>
          <a:xfrm>
            <a:off x="4455280" y="2486193"/>
            <a:ext cx="4065099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Following control switches added:</a:t>
            </a:r>
          </a:p>
          <a:p>
            <a:pPr marL="5143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Emergency Stop push knob</a:t>
            </a:r>
          </a:p>
          <a:p>
            <a:pPr marL="5143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Hand off / on switch</a:t>
            </a:r>
          </a:p>
          <a:p>
            <a:pPr marL="5143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Alarm light  </a:t>
            </a:r>
          </a:p>
          <a:p>
            <a:pPr marL="5143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Warning light </a:t>
            </a:r>
          </a:p>
        </p:txBody>
      </p:sp>
      <p:pic>
        <p:nvPicPr>
          <p:cNvPr id="8" name="Picture 7" descr="A screenshot of a computer&#10;&#10;Description automatically generated">
            <a:extLst>
              <a:ext uri="{FF2B5EF4-FFF2-40B4-BE49-F238E27FC236}">
                <a16:creationId xmlns:a16="http://schemas.microsoft.com/office/drawing/2014/main" id="{49F987EF-237C-4343-8FE5-0F1F7E799EB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7933" y="1371600"/>
            <a:ext cx="7259945" cy="48460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14989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picture containing building, truck&#10;&#10;Description automatically generated">
            <a:extLst>
              <a:ext uri="{FF2B5EF4-FFF2-40B4-BE49-F238E27FC236}">
                <a16:creationId xmlns:a16="http://schemas.microsoft.com/office/drawing/2014/main" id="{70203634-30CE-47F6-AD36-1BF2DFA80DE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6161"/>
          <a:stretch/>
        </p:blipFill>
        <p:spPr>
          <a:xfrm>
            <a:off x="1295400" y="1447800"/>
            <a:ext cx="6684309" cy="4105598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D7BB098A-90E5-4203-8A77-BEDB32A3C333}"/>
              </a:ext>
            </a:extLst>
          </p:cNvPr>
          <p:cNvSpPr/>
          <p:nvPr/>
        </p:nvSpPr>
        <p:spPr>
          <a:xfrm>
            <a:off x="3699583" y="392668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n-US" i="1" dirty="0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4B411630-ADC1-40AE-8814-D1DDCE16C9D8}"/>
              </a:ext>
            </a:extLst>
          </p:cNvPr>
          <p:cNvSpPr txBox="1">
            <a:spLocks/>
          </p:cNvSpPr>
          <p:nvPr/>
        </p:nvSpPr>
        <p:spPr>
          <a:xfrm>
            <a:off x="340480" y="444281"/>
            <a:ext cx="8229600" cy="693500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000" b="1" kern="120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en-US" sz="3200" dirty="0">
                <a:solidFill>
                  <a:srgbClr val="005BBB"/>
                </a:solidFill>
              </a:rPr>
              <a:t>Hanbell Compressor Upgrade</a:t>
            </a: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B7992335-D1E6-4B98-A18B-5C17CB3C4256}"/>
              </a:ext>
            </a:extLst>
          </p:cNvPr>
          <p:cNvGrpSpPr/>
          <p:nvPr/>
        </p:nvGrpSpPr>
        <p:grpSpPr>
          <a:xfrm>
            <a:off x="3200400" y="4928413"/>
            <a:ext cx="3352800" cy="1536919"/>
            <a:chOff x="3200400" y="4928413"/>
            <a:chExt cx="3352800" cy="1536919"/>
          </a:xfrm>
        </p:grpSpPr>
        <p:sp>
          <p:nvSpPr>
            <p:cNvPr id="7" name="Speech Bubble: Oval 6">
              <a:extLst>
                <a:ext uri="{FF2B5EF4-FFF2-40B4-BE49-F238E27FC236}">
                  <a16:creationId xmlns:a16="http://schemas.microsoft.com/office/drawing/2014/main" id="{EB56DD6B-928C-4357-9575-6AADC92B5E00}"/>
                </a:ext>
              </a:extLst>
            </p:cNvPr>
            <p:cNvSpPr/>
            <p:nvPr/>
          </p:nvSpPr>
          <p:spPr>
            <a:xfrm>
              <a:off x="3200400" y="4928413"/>
              <a:ext cx="3352800" cy="1536919"/>
            </a:xfrm>
            <a:prstGeom prst="wedgeEllipseCallout">
              <a:avLst>
                <a:gd name="adj1" fmla="val 70352"/>
                <a:gd name="adj2" fmla="val -54087"/>
              </a:avLst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" name="TextBox 2">
              <a:extLst>
                <a:ext uri="{FF2B5EF4-FFF2-40B4-BE49-F238E27FC236}">
                  <a16:creationId xmlns:a16="http://schemas.microsoft.com/office/drawing/2014/main" id="{60172C21-2ED2-4253-B59D-8071997FA43A}"/>
                </a:ext>
              </a:extLst>
            </p:cNvPr>
            <p:cNvSpPr txBox="1"/>
            <p:nvPr/>
          </p:nvSpPr>
          <p:spPr>
            <a:xfrm>
              <a:off x="3505200" y="5235207"/>
              <a:ext cx="3048000" cy="9560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ts val="2300"/>
                </a:lnSpc>
              </a:pPr>
              <a:r>
                <a:rPr lang="en-US" dirty="0"/>
                <a:t>Power  Drink for technician, not for adding to Hanbell compressor!! Ha! Ha!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2456455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C1E179B-8B19-491A-B0BF-D5AE1E84CEB2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1571" y="1574030"/>
            <a:ext cx="5597893" cy="4278948"/>
          </a:xfrm>
          <a:prstGeom prst="rect">
            <a:avLst/>
          </a:prstGeom>
        </p:spPr>
      </p:pic>
      <p:sp>
        <p:nvSpPr>
          <p:cNvPr id="4" name="Title 1">
            <a:extLst>
              <a:ext uri="{FF2B5EF4-FFF2-40B4-BE49-F238E27FC236}">
                <a16:creationId xmlns:a16="http://schemas.microsoft.com/office/drawing/2014/main" id="{A84EEBFA-411A-499B-80B3-CB9A0E070E53}"/>
              </a:ext>
            </a:extLst>
          </p:cNvPr>
          <p:cNvSpPr txBox="1">
            <a:spLocks/>
          </p:cNvSpPr>
          <p:nvPr/>
        </p:nvSpPr>
        <p:spPr>
          <a:xfrm>
            <a:off x="296519" y="241251"/>
            <a:ext cx="8412646" cy="1143000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000" b="1" kern="120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pPr algn="l"/>
            <a:r>
              <a:rPr lang="en-US" sz="3600">
                <a:solidFill>
                  <a:srgbClr val="0070C0"/>
                </a:solidFill>
              </a:rPr>
              <a:t>Upgrade Centrifugal Chillers </a:t>
            </a:r>
            <a:br>
              <a:rPr lang="en-US" sz="3600">
                <a:solidFill>
                  <a:srgbClr val="0070C0"/>
                </a:solidFill>
              </a:rPr>
            </a:br>
            <a:r>
              <a:rPr lang="en-US" sz="3600">
                <a:solidFill>
                  <a:srgbClr val="0070C0"/>
                </a:solidFill>
              </a:rPr>
              <a:t>to MCS &amp; VFD’s </a:t>
            </a:r>
            <a:endParaRPr lang="en-US" sz="3600" dirty="0">
              <a:solidFill>
                <a:srgbClr val="0070C0"/>
              </a:solidFill>
            </a:endParaRP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1C3F50FA-51F3-443A-B96E-29B3A7DE3976}"/>
              </a:ext>
            </a:extLst>
          </p:cNvPr>
          <p:cNvGrpSpPr/>
          <p:nvPr/>
        </p:nvGrpSpPr>
        <p:grpSpPr>
          <a:xfrm>
            <a:off x="5708709" y="1066198"/>
            <a:ext cx="3256615" cy="1998262"/>
            <a:chOff x="5708709" y="1066198"/>
            <a:chExt cx="3256615" cy="1998262"/>
          </a:xfrm>
        </p:grpSpPr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0275E0BD-9D8E-49AA-BBE4-07EC56E34AD2}"/>
                </a:ext>
              </a:extLst>
            </p:cNvPr>
            <p:cNvSpPr txBox="1"/>
            <p:nvPr/>
          </p:nvSpPr>
          <p:spPr>
            <a:xfrm>
              <a:off x="5708709" y="1066198"/>
              <a:ext cx="3256615" cy="954107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0070C0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en-US" sz="2000" dirty="0"/>
                <a:t>New</a:t>
              </a:r>
            </a:p>
            <a:p>
              <a:r>
                <a:rPr lang="en-US" b="1" dirty="0"/>
                <a:t>MCS-Centrifugal Panel</a:t>
              </a:r>
            </a:p>
            <a:p>
              <a:r>
                <a:rPr lang="en-US" b="1" dirty="0"/>
                <a:t>w/ 15.4 Touch Screen </a:t>
              </a:r>
            </a:p>
          </p:txBody>
        </p:sp>
        <p:cxnSp>
          <p:nvCxnSpPr>
            <p:cNvPr id="7" name="Straight Arrow Connector 6">
              <a:extLst>
                <a:ext uri="{FF2B5EF4-FFF2-40B4-BE49-F238E27FC236}">
                  <a16:creationId xmlns:a16="http://schemas.microsoft.com/office/drawing/2014/main" id="{A8B9C040-439B-4F41-A5C8-E46A3C48D065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5843512" y="2020305"/>
              <a:ext cx="1243088" cy="1044155"/>
            </a:xfrm>
            <a:prstGeom prst="straightConnector1">
              <a:avLst/>
            </a:prstGeom>
            <a:ln w="28575">
              <a:solidFill>
                <a:srgbClr val="FF0000"/>
              </a:solidFill>
              <a:tailEnd type="triangle"/>
            </a:ln>
            <a:effectLst>
              <a:glow rad="127000">
                <a:schemeClr val="bg1"/>
              </a:glow>
            </a:effectLst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</p:grpSp>
      <p:grpSp>
        <p:nvGrpSpPr>
          <p:cNvPr id="8" name="Group 7">
            <a:extLst>
              <a:ext uri="{FF2B5EF4-FFF2-40B4-BE49-F238E27FC236}">
                <a16:creationId xmlns:a16="http://schemas.microsoft.com/office/drawing/2014/main" id="{4313BC79-4B29-4A70-B36F-D91432B802B9}"/>
              </a:ext>
            </a:extLst>
          </p:cNvPr>
          <p:cNvGrpSpPr/>
          <p:nvPr/>
        </p:nvGrpSpPr>
        <p:grpSpPr>
          <a:xfrm>
            <a:off x="918345" y="3504853"/>
            <a:ext cx="5629600" cy="2665172"/>
            <a:chOff x="918345" y="3504853"/>
            <a:chExt cx="5629600" cy="2665172"/>
          </a:xfrm>
        </p:grpSpPr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CA47860C-3CFC-439D-9A9B-5ECD922B39B3}"/>
                </a:ext>
              </a:extLst>
            </p:cNvPr>
            <p:cNvSpPr txBox="1"/>
            <p:nvPr/>
          </p:nvSpPr>
          <p:spPr>
            <a:xfrm>
              <a:off x="3606641" y="5185140"/>
              <a:ext cx="2941304" cy="984885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0070C0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en-US" sz="2000" dirty="0"/>
                <a:t>New </a:t>
              </a:r>
            </a:p>
            <a:p>
              <a:r>
                <a:rPr lang="en-US" b="1" dirty="0"/>
                <a:t>Yaskawa A1000 VFD  </a:t>
              </a:r>
              <a:r>
                <a:rPr lang="en-US" sz="2000" dirty="0"/>
                <a:t>using existing cabinet</a:t>
              </a:r>
            </a:p>
          </p:txBody>
        </p:sp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666C5C79-3FA8-4C47-91B3-B981F9C26481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21540000">
              <a:off x="918345" y="3504853"/>
              <a:ext cx="1642232" cy="1992057"/>
            </a:xfrm>
            <a:prstGeom prst="rect">
              <a:avLst/>
            </a:prstGeom>
          </p:spPr>
        </p:pic>
        <p:cxnSp>
          <p:nvCxnSpPr>
            <p:cNvPr id="11" name="Straight Arrow Connector 10">
              <a:extLst>
                <a:ext uri="{FF2B5EF4-FFF2-40B4-BE49-F238E27FC236}">
                  <a16:creationId xmlns:a16="http://schemas.microsoft.com/office/drawing/2014/main" id="{ABD42DB9-6CC5-4343-A95B-B7B064BF8368}"/>
                </a:ext>
              </a:extLst>
            </p:cNvPr>
            <p:cNvCxnSpPr>
              <a:stCxn id="9" idx="1"/>
            </p:cNvCxnSpPr>
            <p:nvPr/>
          </p:nvCxnSpPr>
          <p:spPr>
            <a:xfrm flipH="1" flipV="1">
              <a:off x="1828801" y="4997885"/>
              <a:ext cx="1777840" cy="679698"/>
            </a:xfrm>
            <a:prstGeom prst="straightConnector1">
              <a:avLst/>
            </a:prstGeom>
            <a:ln w="28575">
              <a:solidFill>
                <a:srgbClr val="FF0000"/>
              </a:solidFill>
              <a:tailEnd type="triangle"/>
            </a:ln>
            <a:effectLst>
              <a:glow rad="127000">
                <a:schemeClr val="bg1"/>
              </a:glo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7280825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7575E0-4268-437F-882E-F7C1E0F71195}"/>
              </a:ext>
            </a:extLst>
          </p:cNvPr>
          <p:cNvSpPr txBox="1">
            <a:spLocks/>
          </p:cNvSpPr>
          <p:nvPr/>
        </p:nvSpPr>
        <p:spPr>
          <a:xfrm>
            <a:off x="342900" y="136236"/>
            <a:ext cx="8229600" cy="716439"/>
          </a:xfrm>
          <a:prstGeom prst="rect">
            <a:avLst/>
          </a:prstGeom>
        </p:spPr>
        <p:txBody>
          <a:bodyPr>
            <a:normAutofit fontScale="70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000" b="1" kern="120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en-US" sz="3600" dirty="0">
                <a:solidFill>
                  <a:srgbClr val="0070C0"/>
                </a:solidFill>
              </a:rPr>
              <a:t>Yaskawa AS1000 VFD </a:t>
            </a:r>
          </a:p>
          <a:p>
            <a:r>
              <a:rPr lang="en-US" sz="3600" dirty="0">
                <a:solidFill>
                  <a:srgbClr val="0070C0"/>
                </a:solidFill>
              </a:rPr>
              <a:t>with </a:t>
            </a:r>
            <a:r>
              <a:rPr lang="en-US" sz="3600" dirty="0" err="1">
                <a:solidFill>
                  <a:srgbClr val="0070C0"/>
                </a:solidFill>
              </a:rPr>
              <a:t>CoolBlue</a:t>
            </a:r>
            <a:r>
              <a:rPr lang="en-US" sz="3600" dirty="0">
                <a:solidFill>
                  <a:srgbClr val="0070C0"/>
                </a:solidFill>
              </a:rPr>
              <a:t> Absorbers from MCS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1155E51-E365-4FA2-8B1A-F63B4DADD52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53418" y="342900"/>
            <a:ext cx="4257675" cy="6733068"/>
          </a:xfrm>
          <a:prstGeom prst="rect">
            <a:avLst/>
          </a:prstGeom>
        </p:spPr>
      </p:pic>
      <p:grpSp>
        <p:nvGrpSpPr>
          <p:cNvPr id="4" name="Group 3">
            <a:extLst>
              <a:ext uri="{FF2B5EF4-FFF2-40B4-BE49-F238E27FC236}">
                <a16:creationId xmlns:a16="http://schemas.microsoft.com/office/drawing/2014/main" id="{762A3A7E-79FB-4861-B53A-641AD8F4961E}"/>
              </a:ext>
            </a:extLst>
          </p:cNvPr>
          <p:cNvGrpSpPr/>
          <p:nvPr/>
        </p:nvGrpSpPr>
        <p:grpSpPr>
          <a:xfrm>
            <a:off x="1709680" y="2414561"/>
            <a:ext cx="7030427" cy="2807218"/>
            <a:chOff x="1709680" y="2414561"/>
            <a:chExt cx="7030427" cy="2807218"/>
          </a:xfrm>
        </p:grpSpPr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AA2C0023-5485-4BE3-A8FC-A5967DFB328F}"/>
                </a:ext>
              </a:extLst>
            </p:cNvPr>
            <p:cNvSpPr txBox="1"/>
            <p:nvPr/>
          </p:nvSpPr>
          <p:spPr>
            <a:xfrm>
              <a:off x="4172383" y="2414561"/>
              <a:ext cx="4567724" cy="89255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457200" indent="-457200">
                <a:buFont typeface="Arial" panose="020B0604020202020204" pitchFamily="34" charset="0"/>
                <a:buChar char="•"/>
              </a:pPr>
              <a:r>
                <a:rPr lang="en-US" sz="2800" b="1" dirty="0"/>
                <a:t>Yaskawa A1000 VFD</a:t>
              </a:r>
            </a:p>
            <a:p>
              <a:pPr>
                <a:tabLst>
                  <a:tab pos="457200" algn="l"/>
                </a:tabLst>
              </a:pPr>
              <a:r>
                <a:rPr lang="en-US" sz="2400" dirty="0"/>
                <a:t>	31.5 H x 19.84 W x 13.78 D </a:t>
              </a:r>
            </a:p>
          </p:txBody>
        </p:sp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ACB0B751-2491-4256-B6A2-9C448333FC1F}"/>
                </a:ext>
              </a:extLst>
            </p:cNvPr>
            <p:cNvSpPr/>
            <p:nvPr/>
          </p:nvSpPr>
          <p:spPr>
            <a:xfrm>
              <a:off x="1709680" y="3301133"/>
              <a:ext cx="1745152" cy="1920646"/>
            </a:xfrm>
            <a:prstGeom prst="rect">
              <a:avLst/>
            </a:prstGeom>
            <a:noFill/>
            <a:ln w="28575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7" name="Straight Arrow Connector 6">
              <a:extLst>
                <a:ext uri="{FF2B5EF4-FFF2-40B4-BE49-F238E27FC236}">
                  <a16:creationId xmlns:a16="http://schemas.microsoft.com/office/drawing/2014/main" id="{C67A54AA-60B1-49F2-94BD-8B74981B43AA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3454832" y="2825753"/>
              <a:ext cx="1160802" cy="726988"/>
            </a:xfrm>
            <a:prstGeom prst="straightConnector1">
              <a:avLst/>
            </a:prstGeom>
            <a:ln w="28575">
              <a:solidFill>
                <a:srgbClr val="FF0000"/>
              </a:solidFill>
              <a:tailEnd type="triangle"/>
            </a:ln>
            <a:effectLst>
              <a:glow rad="127000">
                <a:schemeClr val="bg1"/>
              </a:glo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" name="Group 7">
            <a:extLst>
              <a:ext uri="{FF2B5EF4-FFF2-40B4-BE49-F238E27FC236}">
                <a16:creationId xmlns:a16="http://schemas.microsoft.com/office/drawing/2014/main" id="{C7014CA5-BA03-438D-8499-12D948DB4261}"/>
              </a:ext>
            </a:extLst>
          </p:cNvPr>
          <p:cNvGrpSpPr/>
          <p:nvPr/>
        </p:nvGrpSpPr>
        <p:grpSpPr>
          <a:xfrm>
            <a:off x="3169786" y="1255965"/>
            <a:ext cx="4724703" cy="1431807"/>
            <a:chOff x="3169786" y="1255965"/>
            <a:chExt cx="4724703" cy="1431807"/>
          </a:xfrm>
        </p:grpSpPr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34BBE72E-CA67-496D-BF14-27C62F3D8DAB}"/>
                </a:ext>
              </a:extLst>
            </p:cNvPr>
            <p:cNvSpPr txBox="1"/>
            <p:nvPr/>
          </p:nvSpPr>
          <p:spPr>
            <a:xfrm>
              <a:off x="4224557" y="1255965"/>
              <a:ext cx="3669932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457200" indent="-457200">
                <a:buFont typeface="Arial" panose="020B0604020202020204" pitchFamily="34" charset="0"/>
                <a:buChar char="•"/>
              </a:pPr>
              <a:r>
                <a:rPr lang="en-US" sz="2800" b="1" dirty="0"/>
                <a:t>MTE Line Reactor </a:t>
              </a:r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42DAAC6D-D505-437D-BB91-C3DDB270DDE0}"/>
                </a:ext>
              </a:extLst>
            </p:cNvPr>
            <p:cNvSpPr/>
            <p:nvPr/>
          </p:nvSpPr>
          <p:spPr>
            <a:xfrm>
              <a:off x="3169786" y="1517575"/>
              <a:ext cx="776998" cy="1170197"/>
            </a:xfrm>
            <a:prstGeom prst="rect">
              <a:avLst/>
            </a:prstGeom>
            <a:noFill/>
            <a:ln w="28575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11" name="Straight Arrow Connector 10">
              <a:extLst>
                <a:ext uri="{FF2B5EF4-FFF2-40B4-BE49-F238E27FC236}">
                  <a16:creationId xmlns:a16="http://schemas.microsoft.com/office/drawing/2014/main" id="{71458734-6531-4EAB-84EF-10F6CC48DBF8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3896335" y="1678193"/>
              <a:ext cx="1300883" cy="553534"/>
            </a:xfrm>
            <a:prstGeom prst="straightConnector1">
              <a:avLst/>
            </a:prstGeom>
            <a:ln w="28575">
              <a:solidFill>
                <a:srgbClr val="FF0000"/>
              </a:solidFill>
              <a:tailEnd type="triangle"/>
            </a:ln>
            <a:effectLst>
              <a:glow rad="127000">
                <a:schemeClr val="bg1"/>
              </a:glo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6C607739-186A-414C-89A8-01A0F5125A99}"/>
              </a:ext>
            </a:extLst>
          </p:cNvPr>
          <p:cNvGrpSpPr/>
          <p:nvPr/>
        </p:nvGrpSpPr>
        <p:grpSpPr>
          <a:xfrm>
            <a:off x="2129271" y="2951946"/>
            <a:ext cx="6939573" cy="2906262"/>
            <a:chOff x="2129271" y="2951946"/>
            <a:chExt cx="6939573" cy="2906262"/>
          </a:xfrm>
        </p:grpSpPr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371E8237-4D00-425C-8276-DDA1B91764B9}"/>
                </a:ext>
              </a:extLst>
            </p:cNvPr>
            <p:cNvSpPr txBox="1"/>
            <p:nvPr/>
          </p:nvSpPr>
          <p:spPr>
            <a:xfrm>
              <a:off x="4224557" y="3607748"/>
              <a:ext cx="4844287" cy="9541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457200" indent="-457200">
                <a:buFont typeface="Arial" panose="020B0604020202020204" pitchFamily="34" charset="0"/>
                <a:buChar char="•"/>
              </a:pPr>
              <a:r>
                <a:rPr lang="en-US" sz="2800" b="1" dirty="0" err="1"/>
                <a:t>CoolBLUE</a:t>
              </a:r>
              <a:r>
                <a:rPr lang="en-US" sz="2800" b="1" dirty="0"/>
                <a:t> Inductive Absorbers</a:t>
              </a:r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6AB5ABFA-93EC-46EC-BA48-786F2A90EBA8}"/>
                </a:ext>
              </a:extLst>
            </p:cNvPr>
            <p:cNvSpPr/>
            <p:nvPr/>
          </p:nvSpPr>
          <p:spPr>
            <a:xfrm>
              <a:off x="2129271" y="2951946"/>
              <a:ext cx="1168686" cy="340421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8EE6038A-0B0C-479F-A19F-61B791A847A6}"/>
                </a:ext>
              </a:extLst>
            </p:cNvPr>
            <p:cNvSpPr/>
            <p:nvPr/>
          </p:nvSpPr>
          <p:spPr>
            <a:xfrm>
              <a:off x="3012912" y="5081937"/>
              <a:ext cx="570091" cy="737581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id="{B6B30220-B56A-4BB3-8FFA-6F3627F4C05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276361" y="4781883"/>
              <a:ext cx="4257675" cy="1076325"/>
            </a:xfrm>
            <a:prstGeom prst="rect">
              <a:avLst/>
            </a:prstGeom>
          </p:spPr>
        </p:pic>
        <p:cxnSp>
          <p:nvCxnSpPr>
            <p:cNvPr id="17" name="Straight Arrow Connector 16">
              <a:extLst>
                <a:ext uri="{FF2B5EF4-FFF2-40B4-BE49-F238E27FC236}">
                  <a16:creationId xmlns:a16="http://schemas.microsoft.com/office/drawing/2014/main" id="{7C23886C-819F-43F9-B9B2-6F0D362A910F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3565351" y="3825487"/>
              <a:ext cx="1105543" cy="1268004"/>
            </a:xfrm>
            <a:prstGeom prst="straightConnector1">
              <a:avLst/>
            </a:prstGeom>
            <a:ln w="28575">
              <a:solidFill>
                <a:srgbClr val="FF0000"/>
              </a:solidFill>
              <a:tailEnd type="triangle"/>
            </a:ln>
            <a:effectLst>
              <a:glow rad="127000">
                <a:schemeClr val="bg1"/>
              </a:glo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Arrow Connector 17">
              <a:extLst>
                <a:ext uri="{FF2B5EF4-FFF2-40B4-BE49-F238E27FC236}">
                  <a16:creationId xmlns:a16="http://schemas.microsoft.com/office/drawing/2014/main" id="{4C9EB64D-57BD-48B1-9339-9ECA450F2C57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3263916" y="3158821"/>
              <a:ext cx="1447177" cy="666666"/>
            </a:xfrm>
            <a:prstGeom prst="straightConnector1">
              <a:avLst/>
            </a:prstGeom>
            <a:ln w="28575">
              <a:solidFill>
                <a:srgbClr val="FF0000"/>
              </a:solidFill>
              <a:tailEnd type="triangle"/>
            </a:ln>
            <a:effectLst>
              <a:glow rad="127000">
                <a:schemeClr val="bg1"/>
              </a:glo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9416452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: Shape 1">
            <a:extLst>
              <a:ext uri="{FF2B5EF4-FFF2-40B4-BE49-F238E27FC236}">
                <a16:creationId xmlns:a16="http://schemas.microsoft.com/office/drawing/2014/main" id="{8516B472-B0BA-4F4D-B138-27222979B052}"/>
              </a:ext>
            </a:extLst>
          </p:cNvPr>
          <p:cNvSpPr/>
          <p:nvPr/>
        </p:nvSpPr>
        <p:spPr>
          <a:xfrm>
            <a:off x="801316" y="1544226"/>
            <a:ext cx="3794307" cy="3665533"/>
          </a:xfrm>
          <a:custGeom>
            <a:avLst/>
            <a:gdLst>
              <a:gd name="connsiteX0" fmla="*/ 0 w 3794307"/>
              <a:gd name="connsiteY0" fmla="*/ 1832767 h 3665533"/>
              <a:gd name="connsiteX1" fmla="*/ 1897154 w 3794307"/>
              <a:gd name="connsiteY1" fmla="*/ 0 h 3665533"/>
              <a:gd name="connsiteX2" fmla="*/ 3794308 w 3794307"/>
              <a:gd name="connsiteY2" fmla="*/ 1832767 h 3665533"/>
              <a:gd name="connsiteX3" fmla="*/ 1897154 w 3794307"/>
              <a:gd name="connsiteY3" fmla="*/ 3665534 h 3665533"/>
              <a:gd name="connsiteX4" fmla="*/ 0 w 3794307"/>
              <a:gd name="connsiteY4" fmla="*/ 1832767 h 36655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794307" h="3665533">
                <a:moveTo>
                  <a:pt x="0" y="1832767"/>
                </a:moveTo>
                <a:cubicBezTo>
                  <a:pt x="0" y="820558"/>
                  <a:pt x="849385" y="0"/>
                  <a:pt x="1897154" y="0"/>
                </a:cubicBezTo>
                <a:cubicBezTo>
                  <a:pt x="2944923" y="0"/>
                  <a:pt x="3794308" y="820558"/>
                  <a:pt x="3794308" y="1832767"/>
                </a:cubicBezTo>
                <a:cubicBezTo>
                  <a:pt x="3794308" y="2844976"/>
                  <a:pt x="2944923" y="3665534"/>
                  <a:pt x="1897154" y="3665534"/>
                </a:cubicBezTo>
                <a:cubicBezTo>
                  <a:pt x="849385" y="3665534"/>
                  <a:pt x="0" y="2844976"/>
                  <a:pt x="0" y="1832767"/>
                </a:cubicBez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33133" tIns="614275" rIns="633133" bIns="614275" numCol="1" spcCol="1270" anchor="ctr" anchorCtr="0">
            <a:noAutofit/>
          </a:bodyPr>
          <a:lstStyle/>
          <a:p>
            <a:pPr marL="0" lvl="0" indent="0" algn="ctr" defTabSz="27114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5400" kern="1200" dirty="0"/>
              <a:t>Tech Support</a:t>
            </a:r>
          </a:p>
        </p:txBody>
      </p:sp>
      <p:sp>
        <p:nvSpPr>
          <p:cNvPr id="3" name="Block Arc 2">
            <a:extLst>
              <a:ext uri="{FF2B5EF4-FFF2-40B4-BE49-F238E27FC236}">
                <a16:creationId xmlns:a16="http://schemas.microsoft.com/office/drawing/2014/main" id="{7C581D4E-252F-4D2E-AECE-563DEA8CE7C0}"/>
              </a:ext>
            </a:extLst>
          </p:cNvPr>
          <p:cNvSpPr/>
          <p:nvPr/>
        </p:nvSpPr>
        <p:spPr>
          <a:xfrm>
            <a:off x="609601" y="307124"/>
            <a:ext cx="5674614" cy="5915440"/>
          </a:xfrm>
          <a:prstGeom prst="blockArc">
            <a:avLst>
              <a:gd name="adj1" fmla="val 16956088"/>
              <a:gd name="adj2" fmla="val 5621196"/>
              <a:gd name="adj3" fmla="val 6074"/>
            </a:avLst>
          </a:pr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endParaRPr lang="en-US" dirty="0"/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24A5A971-552C-48E3-8D1B-53703B3913BE}"/>
              </a:ext>
            </a:extLst>
          </p:cNvPr>
          <p:cNvGrpSpPr/>
          <p:nvPr/>
        </p:nvGrpSpPr>
        <p:grpSpPr>
          <a:xfrm>
            <a:off x="4581108" y="504244"/>
            <a:ext cx="3640948" cy="1508437"/>
            <a:chOff x="4581108" y="504244"/>
            <a:chExt cx="3640948" cy="1508437"/>
          </a:xfrm>
        </p:grpSpPr>
        <p:sp>
          <p:nvSpPr>
            <p:cNvPr id="5" name="Oval 4">
              <a:extLst>
                <a:ext uri="{FF2B5EF4-FFF2-40B4-BE49-F238E27FC236}">
                  <a16:creationId xmlns:a16="http://schemas.microsoft.com/office/drawing/2014/main" id="{529B959E-B5DC-42A5-A63D-479C5DCE82FC}"/>
                </a:ext>
              </a:extLst>
            </p:cNvPr>
            <p:cNvSpPr/>
            <p:nvPr/>
          </p:nvSpPr>
          <p:spPr>
            <a:xfrm>
              <a:off x="4581108" y="504244"/>
              <a:ext cx="1508015" cy="1508437"/>
            </a:xfrm>
            <a:prstGeom prst="ellipse">
              <a:avLst/>
            </a:prstGeom>
            <a:blipFill>
              <a:blip r:embed="rId3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tint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6" name="Freeform: Shape 5">
              <a:extLst>
                <a:ext uri="{FF2B5EF4-FFF2-40B4-BE49-F238E27FC236}">
                  <a16:creationId xmlns:a16="http://schemas.microsoft.com/office/drawing/2014/main" id="{65A8E5AF-F2FB-42B8-B780-13F541760F15}"/>
                </a:ext>
              </a:extLst>
            </p:cNvPr>
            <p:cNvSpPr/>
            <p:nvPr/>
          </p:nvSpPr>
          <p:spPr>
            <a:xfrm>
              <a:off x="6203519" y="528486"/>
              <a:ext cx="2018537" cy="1459930"/>
            </a:xfrm>
            <a:custGeom>
              <a:avLst/>
              <a:gdLst>
                <a:gd name="connsiteX0" fmla="*/ 0 w 2018537"/>
                <a:gd name="connsiteY0" fmla="*/ 0 h 1459930"/>
                <a:gd name="connsiteX1" fmla="*/ 2018537 w 2018537"/>
                <a:gd name="connsiteY1" fmla="*/ 0 h 1459930"/>
                <a:gd name="connsiteX2" fmla="*/ 2018537 w 2018537"/>
                <a:gd name="connsiteY2" fmla="*/ 1459930 h 1459930"/>
                <a:gd name="connsiteX3" fmla="*/ 0 w 2018537"/>
                <a:gd name="connsiteY3" fmla="*/ 1459930 h 1459930"/>
                <a:gd name="connsiteX4" fmla="*/ 0 w 2018537"/>
                <a:gd name="connsiteY4" fmla="*/ 0 h 14599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018537" h="1459930">
                  <a:moveTo>
                    <a:pt x="0" y="0"/>
                  </a:moveTo>
                  <a:lnTo>
                    <a:pt x="2018537" y="0"/>
                  </a:lnTo>
                  <a:lnTo>
                    <a:pt x="2018537" y="1459930"/>
                  </a:lnTo>
                  <a:lnTo>
                    <a:pt x="0" y="1459930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40640" tIns="40640" rIns="40640" bIns="40640" numCol="1" spcCol="1270" anchor="ctr" anchorCtr="0">
              <a:noAutofit/>
            </a:bodyPr>
            <a:lstStyle/>
            <a:p>
              <a:pPr marL="0" lvl="0" indent="0" algn="l" defTabSz="1422400">
                <a:lnSpc>
                  <a:spcPct val="90000"/>
                </a:lnSpc>
                <a:spcBef>
                  <a:spcPct val="0"/>
                </a:spcBef>
                <a:spcAft>
                  <a:spcPct val="10000"/>
                </a:spcAft>
                <a:buNone/>
              </a:pPr>
              <a:r>
                <a:rPr lang="en-US" sz="3200" b="1" kern="1200" dirty="0"/>
                <a:t>Phone</a:t>
              </a:r>
            </a:p>
          </p:txBody>
        </p:sp>
      </p:grpSp>
      <p:grpSp>
        <p:nvGrpSpPr>
          <p:cNvPr id="7" name="Group 6">
            <a:extLst>
              <a:ext uri="{FF2B5EF4-FFF2-40B4-BE49-F238E27FC236}">
                <a16:creationId xmlns:a16="http://schemas.microsoft.com/office/drawing/2014/main" id="{D7D74118-6F5A-4116-A312-500AF4209E9B}"/>
              </a:ext>
            </a:extLst>
          </p:cNvPr>
          <p:cNvGrpSpPr/>
          <p:nvPr/>
        </p:nvGrpSpPr>
        <p:grpSpPr>
          <a:xfrm>
            <a:off x="5293013" y="1986807"/>
            <a:ext cx="3649346" cy="1508437"/>
            <a:chOff x="5293013" y="1986807"/>
            <a:chExt cx="3649346" cy="1508437"/>
          </a:xfrm>
        </p:grpSpPr>
        <p:sp>
          <p:nvSpPr>
            <p:cNvPr id="8" name="Oval 7">
              <a:extLst>
                <a:ext uri="{FF2B5EF4-FFF2-40B4-BE49-F238E27FC236}">
                  <a16:creationId xmlns:a16="http://schemas.microsoft.com/office/drawing/2014/main" id="{BF805947-CD65-4646-B397-8AE747262AA6}"/>
                </a:ext>
              </a:extLst>
            </p:cNvPr>
            <p:cNvSpPr/>
            <p:nvPr/>
          </p:nvSpPr>
          <p:spPr>
            <a:xfrm>
              <a:off x="5293013" y="1986807"/>
              <a:ext cx="1508015" cy="1508437"/>
            </a:xfrm>
            <a:prstGeom prst="ellipse">
              <a:avLst/>
            </a:prstGeom>
            <a:blipFill>
              <a:blip r:embed="rId4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tint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7A3501FB-2453-481A-B864-756323ED8A77}"/>
                </a:ext>
              </a:extLst>
            </p:cNvPr>
            <p:cNvSpPr/>
            <p:nvPr/>
          </p:nvSpPr>
          <p:spPr>
            <a:xfrm>
              <a:off x="6923822" y="2008140"/>
              <a:ext cx="2018537" cy="1459930"/>
            </a:xfrm>
            <a:custGeom>
              <a:avLst/>
              <a:gdLst>
                <a:gd name="connsiteX0" fmla="*/ 0 w 2018537"/>
                <a:gd name="connsiteY0" fmla="*/ 0 h 1459930"/>
                <a:gd name="connsiteX1" fmla="*/ 2018537 w 2018537"/>
                <a:gd name="connsiteY1" fmla="*/ 0 h 1459930"/>
                <a:gd name="connsiteX2" fmla="*/ 2018537 w 2018537"/>
                <a:gd name="connsiteY2" fmla="*/ 1459930 h 1459930"/>
                <a:gd name="connsiteX3" fmla="*/ 0 w 2018537"/>
                <a:gd name="connsiteY3" fmla="*/ 1459930 h 1459930"/>
                <a:gd name="connsiteX4" fmla="*/ 0 w 2018537"/>
                <a:gd name="connsiteY4" fmla="*/ 0 h 14599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018537" h="1459930">
                  <a:moveTo>
                    <a:pt x="0" y="0"/>
                  </a:moveTo>
                  <a:lnTo>
                    <a:pt x="2018537" y="0"/>
                  </a:lnTo>
                  <a:lnTo>
                    <a:pt x="2018537" y="1459930"/>
                  </a:lnTo>
                  <a:lnTo>
                    <a:pt x="0" y="1459930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40640" tIns="40640" rIns="40640" bIns="40640" numCol="1" spcCol="1270" anchor="ctr" anchorCtr="0">
              <a:noAutofit/>
            </a:bodyPr>
            <a:lstStyle/>
            <a:p>
              <a:pPr marL="0" lvl="0" indent="0" algn="l" defTabSz="1422400">
                <a:lnSpc>
                  <a:spcPct val="90000"/>
                </a:lnSpc>
                <a:spcBef>
                  <a:spcPct val="0"/>
                </a:spcBef>
                <a:spcAft>
                  <a:spcPct val="10000"/>
                </a:spcAft>
                <a:buNone/>
              </a:pPr>
              <a:r>
                <a:rPr lang="en-US" sz="3200" b="1" kern="1200" dirty="0"/>
                <a:t>Software</a:t>
              </a:r>
            </a:p>
          </p:txBody>
        </p:sp>
      </p:grpSp>
      <p:grpSp>
        <p:nvGrpSpPr>
          <p:cNvPr id="10" name="Group 9">
            <a:extLst>
              <a:ext uri="{FF2B5EF4-FFF2-40B4-BE49-F238E27FC236}">
                <a16:creationId xmlns:a16="http://schemas.microsoft.com/office/drawing/2014/main" id="{737F6273-AE7B-4D72-B688-0A01916267AD}"/>
              </a:ext>
            </a:extLst>
          </p:cNvPr>
          <p:cNvGrpSpPr/>
          <p:nvPr/>
        </p:nvGrpSpPr>
        <p:grpSpPr>
          <a:xfrm>
            <a:off x="5040883" y="3688258"/>
            <a:ext cx="4026917" cy="1508437"/>
            <a:chOff x="5040883" y="3688258"/>
            <a:chExt cx="4026917" cy="1508437"/>
          </a:xfrm>
        </p:grpSpPr>
        <p:sp>
          <p:nvSpPr>
            <p:cNvPr id="11" name="Oval 10">
              <a:extLst>
                <a:ext uri="{FF2B5EF4-FFF2-40B4-BE49-F238E27FC236}">
                  <a16:creationId xmlns:a16="http://schemas.microsoft.com/office/drawing/2014/main" id="{28FB686B-3A9F-450E-9DFF-EA89657A621C}"/>
                </a:ext>
              </a:extLst>
            </p:cNvPr>
            <p:cNvSpPr/>
            <p:nvPr/>
          </p:nvSpPr>
          <p:spPr>
            <a:xfrm>
              <a:off x="5040883" y="3688258"/>
              <a:ext cx="1508015" cy="1508437"/>
            </a:xfrm>
            <a:prstGeom prst="ellipse">
              <a:avLst/>
            </a:prstGeom>
            <a:blipFill>
              <a:blip r:embed="rId5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tint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3A2DD26A-0014-480A-B150-24D530A8EE16}"/>
                </a:ext>
              </a:extLst>
            </p:cNvPr>
            <p:cNvSpPr/>
            <p:nvPr/>
          </p:nvSpPr>
          <p:spPr>
            <a:xfrm>
              <a:off x="6663296" y="3719020"/>
              <a:ext cx="2404504" cy="1459930"/>
            </a:xfrm>
            <a:custGeom>
              <a:avLst/>
              <a:gdLst>
                <a:gd name="connsiteX0" fmla="*/ 0 w 2018537"/>
                <a:gd name="connsiteY0" fmla="*/ 0 h 1459930"/>
                <a:gd name="connsiteX1" fmla="*/ 2018537 w 2018537"/>
                <a:gd name="connsiteY1" fmla="*/ 0 h 1459930"/>
                <a:gd name="connsiteX2" fmla="*/ 2018537 w 2018537"/>
                <a:gd name="connsiteY2" fmla="*/ 1459930 h 1459930"/>
                <a:gd name="connsiteX3" fmla="*/ 0 w 2018537"/>
                <a:gd name="connsiteY3" fmla="*/ 1459930 h 1459930"/>
                <a:gd name="connsiteX4" fmla="*/ 0 w 2018537"/>
                <a:gd name="connsiteY4" fmla="*/ 0 h 14599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018537" h="1459930">
                  <a:moveTo>
                    <a:pt x="0" y="0"/>
                  </a:moveTo>
                  <a:lnTo>
                    <a:pt x="2018537" y="0"/>
                  </a:lnTo>
                  <a:lnTo>
                    <a:pt x="2018537" y="1459930"/>
                  </a:lnTo>
                  <a:lnTo>
                    <a:pt x="0" y="1459930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40640" tIns="40640" rIns="40640" bIns="40640" numCol="1" spcCol="1270" anchor="ctr" anchorCtr="0">
              <a:noAutofit/>
            </a:bodyPr>
            <a:lstStyle/>
            <a:p>
              <a:pPr marL="0" lvl="0" indent="0" algn="l" defTabSz="1422400">
                <a:lnSpc>
                  <a:spcPct val="90000"/>
                </a:lnSpc>
                <a:spcBef>
                  <a:spcPct val="0"/>
                </a:spcBef>
                <a:spcAft>
                  <a:spcPct val="10000"/>
                </a:spcAft>
                <a:buNone/>
              </a:pPr>
              <a:r>
                <a:rPr lang="en-US" sz="3200" b="1" kern="1200" dirty="0"/>
                <a:t>Remote Connection </a:t>
              </a:r>
              <a:endParaRPr lang="en-US" sz="3200" kern="1200" dirty="0"/>
            </a:p>
          </p:txBody>
        </p:sp>
      </p:grpSp>
      <p:grpSp>
        <p:nvGrpSpPr>
          <p:cNvPr id="13" name="Group 12">
            <a:extLst>
              <a:ext uri="{FF2B5EF4-FFF2-40B4-BE49-F238E27FC236}">
                <a16:creationId xmlns:a16="http://schemas.microsoft.com/office/drawing/2014/main" id="{C5839097-939A-4F82-AAC5-2A557FE0802C}"/>
              </a:ext>
            </a:extLst>
          </p:cNvPr>
          <p:cNvGrpSpPr/>
          <p:nvPr/>
        </p:nvGrpSpPr>
        <p:grpSpPr>
          <a:xfrm>
            <a:off x="3860095" y="5115382"/>
            <a:ext cx="3569937" cy="1435494"/>
            <a:chOff x="3860095" y="5115382"/>
            <a:chExt cx="3569937" cy="1435494"/>
          </a:xfrm>
        </p:grpSpPr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79C38301-CC6A-45AC-9AD2-9289E1EB7DC7}"/>
                </a:ext>
              </a:extLst>
            </p:cNvPr>
            <p:cNvSpPr/>
            <p:nvPr/>
          </p:nvSpPr>
          <p:spPr>
            <a:xfrm>
              <a:off x="5411495" y="5407876"/>
              <a:ext cx="2018537" cy="1143000"/>
            </a:xfrm>
            <a:custGeom>
              <a:avLst/>
              <a:gdLst>
                <a:gd name="connsiteX0" fmla="*/ 0 w 2018537"/>
                <a:gd name="connsiteY0" fmla="*/ 0 h 1459930"/>
                <a:gd name="connsiteX1" fmla="*/ 2018537 w 2018537"/>
                <a:gd name="connsiteY1" fmla="*/ 0 h 1459930"/>
                <a:gd name="connsiteX2" fmla="*/ 2018537 w 2018537"/>
                <a:gd name="connsiteY2" fmla="*/ 1459930 h 1459930"/>
                <a:gd name="connsiteX3" fmla="*/ 0 w 2018537"/>
                <a:gd name="connsiteY3" fmla="*/ 1459930 h 1459930"/>
                <a:gd name="connsiteX4" fmla="*/ 0 w 2018537"/>
                <a:gd name="connsiteY4" fmla="*/ 0 h 14599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018537" h="1459930">
                  <a:moveTo>
                    <a:pt x="0" y="0"/>
                  </a:moveTo>
                  <a:lnTo>
                    <a:pt x="2018537" y="0"/>
                  </a:lnTo>
                  <a:lnTo>
                    <a:pt x="2018537" y="1459930"/>
                  </a:lnTo>
                  <a:lnTo>
                    <a:pt x="0" y="1459930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40640" tIns="40640" rIns="40640" bIns="40640" numCol="1" spcCol="1270" anchor="ctr" anchorCtr="0">
              <a:noAutofit/>
            </a:bodyPr>
            <a:lstStyle/>
            <a:p>
              <a:pPr marL="0" lvl="0" indent="0" algn="l" defTabSz="1422400">
                <a:lnSpc>
                  <a:spcPct val="90000"/>
                </a:lnSpc>
                <a:spcBef>
                  <a:spcPct val="0"/>
                </a:spcBef>
                <a:spcAft>
                  <a:spcPct val="10000"/>
                </a:spcAft>
                <a:buNone/>
              </a:pPr>
              <a:r>
                <a:rPr lang="en-US" sz="3200" b="1" kern="1200" dirty="0"/>
                <a:t>Team</a:t>
              </a:r>
            </a:p>
            <a:p>
              <a:pPr marL="0" lvl="0" indent="0" algn="l" defTabSz="1422400">
                <a:lnSpc>
                  <a:spcPct val="90000"/>
                </a:lnSpc>
                <a:spcBef>
                  <a:spcPct val="0"/>
                </a:spcBef>
                <a:spcAft>
                  <a:spcPct val="10000"/>
                </a:spcAft>
                <a:buNone/>
              </a:pPr>
              <a:r>
                <a:rPr lang="en-US" sz="3200" b="1" kern="1200" dirty="0"/>
                <a:t>Viewer</a:t>
              </a:r>
              <a:endParaRPr lang="en-US" sz="3200" kern="1200" dirty="0"/>
            </a:p>
          </p:txBody>
        </p:sp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BF07E007-BC55-4384-B812-F8D6D06567B8}"/>
                </a:ext>
              </a:extLst>
            </p:cNvPr>
            <p:cNvSpPr/>
            <p:nvPr/>
          </p:nvSpPr>
          <p:spPr>
            <a:xfrm>
              <a:off x="3860095" y="5115382"/>
              <a:ext cx="1442025" cy="1435494"/>
            </a:xfrm>
            <a:prstGeom prst="ellipse">
              <a:avLst/>
            </a:prstGeom>
            <a:blipFill dpi="0" rotWithShape="1"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27044869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7">
            <a:extLst>
              <a:ext uri="{FF2B5EF4-FFF2-40B4-BE49-F238E27FC236}">
                <a16:creationId xmlns:a16="http://schemas.microsoft.com/office/drawing/2014/main" id="{367163D8-F624-4722-AFD8-29225E46752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600" y="434370"/>
            <a:ext cx="4627562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0070C0"/>
              </a:buClr>
              <a:buSzPct val="75000"/>
              <a:buFont typeface="Wingdings" panose="05000000000000000000" pitchFamily="2" charset="2"/>
              <a:buChar char="§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Clr>
                <a:srgbClr val="0070C0"/>
              </a:buClr>
              <a:buSzPct val="75000"/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</a:pPr>
            <a:r>
              <a:rPr lang="en-US" altLang="en-US" b="1" dirty="0">
                <a:latin typeface="Arial" panose="020B0604020202020204" pitchFamily="34" charset="0"/>
              </a:rPr>
              <a:t>Enclosures in stock with Touchscreens, Keypads, etc.</a:t>
            </a: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63BFED5F-8D21-4724-9469-5B2E7114D712}"/>
              </a:ext>
            </a:extLst>
          </p:cNvPr>
          <p:cNvGrpSpPr>
            <a:grpSpLocks/>
          </p:cNvGrpSpPr>
          <p:nvPr/>
        </p:nvGrpSpPr>
        <p:grpSpPr bwMode="auto">
          <a:xfrm>
            <a:off x="271018" y="2331278"/>
            <a:ext cx="4278313" cy="2827556"/>
            <a:chOff x="4679950" y="2498725"/>
            <a:chExt cx="4278313" cy="2827556"/>
          </a:xfrm>
        </p:grpSpPr>
        <p:sp>
          <p:nvSpPr>
            <p:cNvPr id="7" name="TextBox 9">
              <a:extLst>
                <a:ext uri="{FF2B5EF4-FFF2-40B4-BE49-F238E27FC236}">
                  <a16:creationId xmlns:a16="http://schemas.microsoft.com/office/drawing/2014/main" id="{7FAC5489-A51F-4C35-A58A-136C68C0568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679950" y="4679950"/>
              <a:ext cx="4278313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lr>
                  <a:srgbClr val="0070C0"/>
                </a:buClr>
                <a:buSzPct val="75000"/>
                <a:buFont typeface="Wingdings" panose="05000000000000000000" pitchFamily="2" charset="2"/>
                <a:buChar char="§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rgbClr val="0070C0"/>
                </a:buClr>
                <a:buSzPct val="75000"/>
                <a:buFont typeface="Wingdings" panose="05000000000000000000" pitchFamily="2" charset="2"/>
                <a:buChar char="§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1800" dirty="0">
                  <a:latin typeface="Arial" panose="020B0604020202020204" pitchFamily="34" charset="0"/>
                </a:rPr>
                <a:t>MCS Technician adds finishing touch </a:t>
              </a:r>
            </a:p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1800" dirty="0">
                  <a:latin typeface="Arial" panose="020B0604020202020204" pitchFamily="34" charset="0"/>
                </a:rPr>
                <a:t>to in stock Enclosure from inventory.</a:t>
              </a:r>
            </a:p>
          </p:txBody>
        </p:sp>
        <p:pic>
          <p:nvPicPr>
            <p:cNvPr id="8" name="Picture 2">
              <a:extLst>
                <a:ext uri="{FF2B5EF4-FFF2-40B4-BE49-F238E27FC236}">
                  <a16:creationId xmlns:a16="http://schemas.microsoft.com/office/drawing/2014/main" id="{F2E120BA-A3F5-4BC9-ADBC-99352CB7609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56150" y="2498725"/>
              <a:ext cx="3995738" cy="21463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9" name="Group 8">
            <a:extLst>
              <a:ext uri="{FF2B5EF4-FFF2-40B4-BE49-F238E27FC236}">
                <a16:creationId xmlns:a16="http://schemas.microsoft.com/office/drawing/2014/main" id="{F3A378BA-4808-4AFB-A296-74BF760D9A55}"/>
              </a:ext>
            </a:extLst>
          </p:cNvPr>
          <p:cNvGrpSpPr/>
          <p:nvPr/>
        </p:nvGrpSpPr>
        <p:grpSpPr>
          <a:xfrm>
            <a:off x="4564063" y="2231011"/>
            <a:ext cx="4381500" cy="4110038"/>
            <a:chOff x="3962400" y="2291667"/>
            <a:chExt cx="4381500" cy="4110038"/>
          </a:xfrm>
        </p:grpSpPr>
        <p:pic>
          <p:nvPicPr>
            <p:cNvPr id="10" name="Picture 11">
              <a:extLst>
                <a:ext uri="{FF2B5EF4-FFF2-40B4-BE49-F238E27FC236}">
                  <a16:creationId xmlns:a16="http://schemas.microsoft.com/office/drawing/2014/main" id="{D474CACE-14C9-4E2B-8571-EA76C32872D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38613" y="2291667"/>
              <a:ext cx="4305287" cy="27541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" name="Picture 14">
              <a:extLst>
                <a:ext uri="{FF2B5EF4-FFF2-40B4-BE49-F238E27FC236}">
                  <a16:creationId xmlns:a16="http://schemas.microsoft.com/office/drawing/2014/main" id="{B855F100-5775-4EBD-A931-41BD49AA76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62400" y="4236063"/>
              <a:ext cx="1624945" cy="21656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2" name="Picture 6">
            <a:extLst>
              <a:ext uri="{FF2B5EF4-FFF2-40B4-BE49-F238E27FC236}">
                <a16:creationId xmlns:a16="http://schemas.microsoft.com/office/drawing/2014/main" id="{803228EE-0722-4ECF-ACF8-FBF1976851A7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473575" y="261937"/>
            <a:ext cx="4441825" cy="1914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3" name="Group 12">
            <a:extLst>
              <a:ext uri="{FF2B5EF4-FFF2-40B4-BE49-F238E27FC236}">
                <a16:creationId xmlns:a16="http://schemas.microsoft.com/office/drawing/2014/main" id="{5BA3DAEF-4342-4A81-AE23-58F809A3B0E8}"/>
              </a:ext>
            </a:extLst>
          </p:cNvPr>
          <p:cNvGrpSpPr/>
          <p:nvPr/>
        </p:nvGrpSpPr>
        <p:grpSpPr>
          <a:xfrm>
            <a:off x="4195976" y="3749454"/>
            <a:ext cx="4767955" cy="3017547"/>
            <a:chOff x="4528668" y="3536902"/>
            <a:chExt cx="4767955" cy="3017547"/>
          </a:xfrm>
        </p:grpSpPr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80172653-5584-44BE-89E0-E19FF2B68E65}"/>
                </a:ext>
              </a:extLst>
            </p:cNvPr>
            <p:cNvSpPr txBox="1"/>
            <p:nvPr/>
          </p:nvSpPr>
          <p:spPr>
            <a:xfrm rot="21027235">
              <a:off x="6593027" y="4309446"/>
              <a:ext cx="2703596" cy="923330"/>
            </a:xfrm>
            <a:prstGeom prst="rect">
              <a:avLst/>
            </a:prstGeom>
            <a:solidFill>
              <a:srgbClr val="0070C0"/>
            </a:solidFill>
            <a:effectLst>
              <a:glow rad="444500">
                <a:schemeClr val="bg1"/>
              </a:glow>
            </a:effectLst>
          </p:spPr>
          <p:txBody>
            <a:bodyPr wrap="square" rtlCol="0">
              <a:spAutoFit/>
            </a:bodyPr>
            <a:lstStyle/>
            <a:p>
              <a:pPr algn="ctr"/>
              <a:r>
                <a:rPr lang="en-US" b="1" dirty="0">
                  <a:solidFill>
                    <a:schemeClr val="bg1"/>
                  </a:solidFill>
                </a:rPr>
                <a:t>Standard shipping </a:t>
              </a:r>
            </a:p>
            <a:p>
              <a:pPr algn="ctr"/>
              <a:r>
                <a:rPr lang="en-US" b="1" dirty="0">
                  <a:solidFill>
                    <a:schemeClr val="bg1"/>
                  </a:solidFill>
                </a:rPr>
                <a:t>5-7 days </a:t>
              </a:r>
            </a:p>
            <a:p>
              <a:pPr>
                <a:spcAft>
                  <a:spcPts val="300"/>
                </a:spcAft>
              </a:pPr>
              <a:r>
                <a:rPr lang="en-US" b="1" dirty="0">
                  <a:solidFill>
                    <a:schemeClr val="bg1"/>
                  </a:solidFill>
                </a:rPr>
                <a:t>Expedited 2-4 days $$</a:t>
              </a:r>
              <a:endParaRPr lang="en-US" sz="1400" b="1" dirty="0">
                <a:solidFill>
                  <a:schemeClr val="bg1"/>
                </a:solidFill>
              </a:endParaRPr>
            </a:p>
          </p:txBody>
        </p:sp>
        <p:pic>
          <p:nvPicPr>
            <p:cNvPr id="15" name="Picture 14">
              <a:extLst>
                <a:ext uri="{FF2B5EF4-FFF2-40B4-BE49-F238E27FC236}">
                  <a16:creationId xmlns:a16="http://schemas.microsoft.com/office/drawing/2014/main" id="{7F34703C-0DEE-4708-A60F-A8E56CFCC883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4528668" y="3536902"/>
              <a:ext cx="2596943" cy="3017547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2225598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itle 1">
            <a:extLst>
              <a:ext uri="{FF2B5EF4-FFF2-40B4-BE49-F238E27FC236}">
                <a16:creationId xmlns:a16="http://schemas.microsoft.com/office/drawing/2014/main" id="{A2F9F964-959E-4822-8533-54D24B85C6AD}"/>
              </a:ext>
            </a:extLst>
          </p:cNvPr>
          <p:cNvSpPr txBox="1">
            <a:spLocks/>
          </p:cNvSpPr>
          <p:nvPr/>
        </p:nvSpPr>
        <p:spPr>
          <a:xfrm>
            <a:off x="433388" y="0"/>
            <a:ext cx="8229600" cy="11430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000" b="1" kern="120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pPr>
              <a:defRPr/>
            </a:pPr>
            <a:r>
              <a:rPr lang="en-US">
                <a:solidFill>
                  <a:srgbClr val="005BBB"/>
                </a:solidFill>
              </a:rPr>
              <a:t>Our Screw Compressor Stock</a:t>
            </a:r>
            <a:endParaRPr lang="en-US" dirty="0">
              <a:solidFill>
                <a:srgbClr val="005BBB"/>
              </a:solidFill>
            </a:endParaRP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2D323868-8DAA-4717-A348-A5BBF77D740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1012" y="680702"/>
            <a:ext cx="7019755" cy="3563655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71FE1CD0-BACA-4EC9-80A8-C3C717BD4CF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724400" y="817269"/>
            <a:ext cx="3701264" cy="1595628"/>
          </a:xfrm>
          <a:prstGeom prst="rect">
            <a:avLst/>
          </a:prstGeom>
          <a:noFill/>
          <a:ln>
            <a:noFill/>
          </a:ln>
          <a:effectLst>
            <a:glow rad="114300">
              <a:schemeClr val="bg1">
                <a:alpha val="87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18" descr="A picture containing text, indoor, set&#10;&#10;Description automatically generated">
            <a:extLst>
              <a:ext uri="{FF2B5EF4-FFF2-40B4-BE49-F238E27FC236}">
                <a16:creationId xmlns:a16="http://schemas.microsoft.com/office/drawing/2014/main" id="{1B7BAA56-1E18-405B-99DC-ADC0FF4FDAB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6198" y="2486830"/>
            <a:ext cx="4615332" cy="4141436"/>
          </a:xfrm>
          <a:prstGeom prst="rect">
            <a:avLst/>
          </a:prstGeom>
        </p:spPr>
      </p:pic>
      <p:grpSp>
        <p:nvGrpSpPr>
          <p:cNvPr id="20" name="Group 19">
            <a:extLst>
              <a:ext uri="{FF2B5EF4-FFF2-40B4-BE49-F238E27FC236}">
                <a16:creationId xmlns:a16="http://schemas.microsoft.com/office/drawing/2014/main" id="{66FF3AB1-9E81-4455-A818-CA53A119C819}"/>
              </a:ext>
            </a:extLst>
          </p:cNvPr>
          <p:cNvGrpSpPr/>
          <p:nvPr/>
        </p:nvGrpSpPr>
        <p:grpSpPr>
          <a:xfrm>
            <a:off x="5111873" y="3577357"/>
            <a:ext cx="3962400" cy="2153922"/>
            <a:chOff x="3026878" y="1257925"/>
            <a:chExt cx="5936712" cy="3227139"/>
          </a:xfrm>
        </p:grpSpPr>
        <p:pic>
          <p:nvPicPr>
            <p:cNvPr id="21" name="Picture 10">
              <a:extLst>
                <a:ext uri="{FF2B5EF4-FFF2-40B4-BE49-F238E27FC236}">
                  <a16:creationId xmlns:a16="http://schemas.microsoft.com/office/drawing/2014/main" id="{A8037999-515A-4CA0-B8DE-6CD28D5D2FC6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26878" y="1257925"/>
              <a:ext cx="3547444" cy="322713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2" name="Picture 21">
              <a:extLst>
                <a:ext uri="{FF2B5EF4-FFF2-40B4-BE49-F238E27FC236}">
                  <a16:creationId xmlns:a16="http://schemas.microsoft.com/office/drawing/2014/main" id="{5FA9C0BD-33AC-4D29-8A8A-34D157FB909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077390" y="1257925"/>
              <a:ext cx="3886200" cy="3227139"/>
            </a:xfrm>
            <a:prstGeom prst="rect">
              <a:avLst/>
            </a:prstGeom>
          </p:spPr>
        </p:pic>
      </p:grpSp>
      <p:grpSp>
        <p:nvGrpSpPr>
          <p:cNvPr id="23" name="Group 22">
            <a:extLst>
              <a:ext uri="{FF2B5EF4-FFF2-40B4-BE49-F238E27FC236}">
                <a16:creationId xmlns:a16="http://schemas.microsoft.com/office/drawing/2014/main" id="{DDC2FE1F-D513-4480-967F-AEDAF35A3A66}"/>
              </a:ext>
            </a:extLst>
          </p:cNvPr>
          <p:cNvGrpSpPr/>
          <p:nvPr/>
        </p:nvGrpSpPr>
        <p:grpSpPr>
          <a:xfrm>
            <a:off x="519112" y="4392223"/>
            <a:ext cx="5287962" cy="1763712"/>
            <a:chOff x="636588" y="4614863"/>
            <a:chExt cx="5287962" cy="1763712"/>
          </a:xfrm>
          <a:solidFill>
            <a:schemeClr val="bg1"/>
          </a:solidFill>
        </p:grpSpPr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8DBF928F-3100-4B2F-96FE-EBA2B6845F6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914400" y="5040313"/>
              <a:ext cx="3349625" cy="369887"/>
            </a:xfrm>
            <a:prstGeom prst="rect">
              <a:avLst/>
            </a:prstGeom>
            <a:grpFill/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>
              <a:lvl1pPr marL="285750" indent="-285750">
                <a:spcBef>
                  <a:spcPct val="20000"/>
                </a:spcBef>
                <a:buClr>
                  <a:srgbClr val="0070C0"/>
                </a:buClr>
                <a:buSzPct val="75000"/>
                <a:buFont typeface="Wingdings" panose="05000000000000000000" pitchFamily="2" charset="2"/>
                <a:buChar char="§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rgbClr val="0070C0"/>
                </a:buClr>
                <a:buSzPct val="75000"/>
                <a:buFont typeface="Wingdings" panose="05000000000000000000" pitchFamily="2" charset="2"/>
                <a:buChar char="§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spcAft>
                  <a:spcPts val="2000"/>
                </a:spcAft>
                <a:buSzTx/>
              </a:pPr>
              <a:r>
                <a:rPr lang="en-US" altLang="en-US" sz="1800" dirty="0"/>
                <a:t>Over 125 compressors in stock</a:t>
              </a:r>
            </a:p>
          </p:txBody>
        </p: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FF60A69A-4F1F-450F-AD68-06F519E9FC9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341437" y="5529263"/>
              <a:ext cx="3779838" cy="369887"/>
            </a:xfrm>
            <a:prstGeom prst="rect">
              <a:avLst/>
            </a:prstGeom>
            <a:grpFill/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>
              <a:lvl1pPr marL="285750" indent="-285750">
                <a:spcBef>
                  <a:spcPct val="20000"/>
                </a:spcBef>
                <a:buClr>
                  <a:srgbClr val="0070C0"/>
                </a:buClr>
                <a:buSzPct val="75000"/>
                <a:buFont typeface="Wingdings" panose="05000000000000000000" pitchFamily="2" charset="2"/>
                <a:buChar char="§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rgbClr val="0070C0"/>
                </a:buClr>
                <a:buSzPct val="75000"/>
                <a:buFont typeface="Wingdings" panose="05000000000000000000" pitchFamily="2" charset="2"/>
                <a:buChar char="§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spcAft>
                  <a:spcPts val="2000"/>
                </a:spcAft>
                <a:buSzTx/>
              </a:pPr>
              <a:r>
                <a:rPr lang="en-US" altLang="en-US" sz="1800" dirty="0"/>
                <a:t>Over 75 compressor stators in stock</a:t>
              </a:r>
            </a:p>
          </p:txBody>
        </p:sp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2ED978DE-6901-49F7-8BBF-2059AAB7C62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962150" y="6008688"/>
              <a:ext cx="3962400" cy="369887"/>
            </a:xfrm>
            <a:prstGeom prst="rect">
              <a:avLst/>
            </a:prstGeom>
            <a:grpFill/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>
              <a:lvl1pPr marL="285750" indent="-285750">
                <a:spcBef>
                  <a:spcPct val="20000"/>
                </a:spcBef>
                <a:buClr>
                  <a:srgbClr val="0070C0"/>
                </a:buClr>
                <a:buSzPct val="75000"/>
                <a:buFont typeface="Wingdings" panose="05000000000000000000" pitchFamily="2" charset="2"/>
                <a:buChar char="§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rgbClr val="0070C0"/>
                </a:buClr>
                <a:buSzPct val="75000"/>
                <a:buFont typeface="Wingdings" panose="05000000000000000000" pitchFamily="2" charset="2"/>
                <a:buChar char="§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spcAft>
                  <a:spcPts val="2000"/>
                </a:spcAft>
                <a:buSzTx/>
              </a:pPr>
              <a:r>
                <a:rPr lang="en-US" altLang="en-US" sz="1800"/>
                <a:t>Spare parts stocked at both locations</a:t>
              </a:r>
            </a:p>
          </p:txBody>
        </p:sp>
        <p:sp>
          <p:nvSpPr>
            <p:cNvPr id="27" name="TextBox 6">
              <a:extLst>
                <a:ext uri="{FF2B5EF4-FFF2-40B4-BE49-F238E27FC236}">
                  <a16:creationId xmlns:a16="http://schemas.microsoft.com/office/drawing/2014/main" id="{8D401ED3-306F-461B-85E6-B879F211AC8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36588" y="4614863"/>
              <a:ext cx="5286375" cy="368300"/>
            </a:xfrm>
            <a:prstGeom prst="rect">
              <a:avLst/>
            </a:prstGeom>
            <a:grpFill/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>
              <a:lvl1pPr marL="285750" indent="-285750">
                <a:spcBef>
                  <a:spcPct val="20000"/>
                </a:spcBef>
                <a:buClr>
                  <a:srgbClr val="0070C0"/>
                </a:buClr>
                <a:buSzPct val="75000"/>
                <a:buFont typeface="Wingdings" panose="05000000000000000000" pitchFamily="2" charset="2"/>
                <a:buChar char="§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rgbClr val="0070C0"/>
                </a:buClr>
                <a:buSzPct val="75000"/>
                <a:buFont typeface="Wingdings" panose="05000000000000000000" pitchFamily="2" charset="2"/>
                <a:buChar char="§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spcAft>
                  <a:spcPts val="2000"/>
                </a:spcAft>
                <a:buSzTx/>
              </a:pPr>
              <a:r>
                <a:rPr lang="en-US" altLang="en-US" sz="1800" dirty="0"/>
                <a:t>Two stocking locations – Florida and the West Coast</a:t>
              </a:r>
            </a:p>
          </p:txBody>
        </p:sp>
      </p:grpSp>
      <p:pic>
        <p:nvPicPr>
          <p:cNvPr id="28" name="Picture 27">
            <a:extLst>
              <a:ext uri="{FF2B5EF4-FFF2-40B4-BE49-F238E27FC236}">
                <a16:creationId xmlns:a16="http://schemas.microsoft.com/office/drawing/2014/main" id="{5CFEEF1B-0EFC-41D9-A0AC-59038E783630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217250" y="1810157"/>
            <a:ext cx="1700010" cy="26225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00964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BCE70413-AC47-4B76-85F0-A5A0328F32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2933" y="36398"/>
            <a:ext cx="8047037" cy="815608"/>
          </a:xfrm>
        </p:spPr>
        <p:txBody>
          <a:bodyPr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2800" dirty="0">
                <a:solidFill>
                  <a:srgbClr val="005BBB"/>
                </a:solidFill>
                <a:latin typeface="Arial Rounded MT Bold" pitchFamily="34" charset="0"/>
              </a:rPr>
              <a:t>Getting in Touch with MCS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8E87623-D02F-4C7C-98AC-42CEF0F59FF6}"/>
              </a:ext>
            </a:extLst>
          </p:cNvPr>
          <p:cNvSpPr txBox="1"/>
          <p:nvPr/>
        </p:nvSpPr>
        <p:spPr>
          <a:xfrm>
            <a:off x="402933" y="990600"/>
            <a:ext cx="8338134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Bef>
                <a:spcPts val="0"/>
              </a:spcBef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en-US" sz="1400" b="1" i="1" dirty="0"/>
              <a:t>Support for all Products:</a:t>
            </a:r>
            <a:r>
              <a:rPr lang="en-US" b="1" i="1" dirty="0"/>
              <a:t> </a:t>
            </a:r>
            <a:r>
              <a:rPr lang="en-US" sz="1600" b="1" i="1" dirty="0">
                <a:hlinkClick r:id="rId3"/>
              </a:rPr>
              <a:t>support@mcscontrols.com</a:t>
            </a:r>
            <a:endParaRPr lang="en-US" sz="1600" b="1" i="1" dirty="0"/>
          </a:p>
          <a:p>
            <a:pPr defTabSz="801688">
              <a:tabLst>
                <a:tab pos="573088" algn="l"/>
                <a:tab pos="2058988" algn="l"/>
                <a:tab pos="3371850" algn="l"/>
                <a:tab pos="4686300" algn="l"/>
                <a:tab pos="5776913" algn="l"/>
                <a:tab pos="6742113" algn="l"/>
              </a:tabLst>
            </a:pPr>
            <a:r>
              <a:rPr lang="en-US" sz="1200" dirty="0"/>
              <a:t>	Ian Mitchell	John Boutwell 	Michael Frazier	</a:t>
            </a:r>
            <a:r>
              <a:rPr lang="en-US" sz="1200" dirty="0" err="1"/>
              <a:t>Clayon</a:t>
            </a:r>
            <a:r>
              <a:rPr lang="en-US" sz="1200" dirty="0"/>
              <a:t> </a:t>
            </a:r>
            <a:r>
              <a:rPr lang="en-US" sz="1200" dirty="0" err="1"/>
              <a:t>Dahi</a:t>
            </a:r>
            <a:r>
              <a:rPr lang="en-US" sz="1200" dirty="0"/>
              <a:t>	John Sims	</a:t>
            </a:r>
            <a:endParaRPr lang="en-US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C2671E7C-5503-4BCE-9C46-4EB63306D713}"/>
              </a:ext>
            </a:extLst>
          </p:cNvPr>
          <p:cNvSpPr txBox="1"/>
          <p:nvPr/>
        </p:nvSpPr>
        <p:spPr>
          <a:xfrm>
            <a:off x="402934" y="1975607"/>
            <a:ext cx="87410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1400" b="1" i="1" dirty="0"/>
              <a:t>Application Specialist - Firmware, Software, Support, Sales: </a:t>
            </a:r>
            <a:r>
              <a:rPr lang="en-US" sz="1600" b="1" i="1" dirty="0">
                <a:hlinkClick r:id="rId4"/>
              </a:rPr>
              <a:t>applications@mcscontrols.com</a:t>
            </a:r>
            <a:endParaRPr lang="en-US" sz="1600" b="1" i="1" dirty="0"/>
          </a:p>
          <a:p>
            <a:pPr>
              <a:tabLst>
                <a:tab pos="628650" algn="l"/>
                <a:tab pos="2114550" algn="l"/>
                <a:tab pos="3998913" algn="l"/>
                <a:tab pos="5310188" algn="l"/>
              </a:tabLst>
            </a:pPr>
            <a:r>
              <a:rPr lang="en-US" sz="1200" dirty="0"/>
              <a:t>	Daniel Chapman	</a:t>
            </a:r>
            <a:endParaRPr lang="en-US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E48EB721-6D11-4E29-B100-2DD1B3E8FDC0}"/>
              </a:ext>
            </a:extLst>
          </p:cNvPr>
          <p:cNvSpPr txBox="1"/>
          <p:nvPr/>
        </p:nvSpPr>
        <p:spPr>
          <a:xfrm>
            <a:off x="402935" y="2763668"/>
            <a:ext cx="8741064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Bef>
                <a:spcPts val="0"/>
              </a:spcBef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en-US" sz="1400" b="1" i="1" dirty="0"/>
              <a:t>Pricing / Sales on product line: </a:t>
            </a:r>
            <a:r>
              <a:rPr lang="en-US" sz="1600" b="1" i="1" dirty="0">
                <a:hlinkClick r:id="rId5"/>
              </a:rPr>
              <a:t>sales@mcscontrols.com</a:t>
            </a:r>
            <a:r>
              <a:rPr lang="en-US" sz="1600" b="1" i="1" dirty="0"/>
              <a:t>		</a:t>
            </a:r>
            <a:r>
              <a:rPr lang="en-US" sz="1200" dirty="0"/>
              <a:t>Telephone 239-694-0089</a:t>
            </a:r>
            <a:endParaRPr lang="en-US" sz="1200" b="1" i="1" dirty="0"/>
          </a:p>
          <a:p>
            <a:pPr>
              <a:tabLst>
                <a:tab pos="628650" algn="l"/>
                <a:tab pos="2114550" algn="l"/>
                <a:tab pos="3768725" algn="l"/>
                <a:tab pos="5310188" algn="l"/>
              </a:tabLst>
            </a:pPr>
            <a:r>
              <a:rPr lang="en-US" sz="1200" dirty="0"/>
              <a:t>	James Mitchell	Victor Gray	Carlos Giraldo	 Kelly Mitchell	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64048222-8C35-48A2-9699-05B83FB40320}"/>
              </a:ext>
            </a:extLst>
          </p:cNvPr>
          <p:cNvSpPr txBox="1"/>
          <p:nvPr/>
        </p:nvSpPr>
        <p:spPr>
          <a:xfrm>
            <a:off x="402934" y="3529026"/>
            <a:ext cx="8741065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Bef>
                <a:spcPts val="0"/>
              </a:spcBef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en-US" sz="1400" b="1" i="1" dirty="0"/>
              <a:t>Placing an order: </a:t>
            </a:r>
            <a:r>
              <a:rPr lang="en-US" sz="1600" b="1" i="1" dirty="0">
                <a:hlinkClick r:id="rId6"/>
              </a:rPr>
              <a:t>orders@mcscontrols.com</a:t>
            </a:r>
            <a:r>
              <a:rPr lang="en-US" sz="1400" dirty="0"/>
              <a:t>		</a:t>
            </a:r>
            <a:r>
              <a:rPr lang="en-US" sz="1200" dirty="0"/>
              <a:t>Telephone 239-694-0089</a:t>
            </a:r>
          </a:p>
          <a:p>
            <a:pPr>
              <a:tabLst>
                <a:tab pos="628650" algn="l"/>
                <a:tab pos="2114550" algn="l"/>
                <a:tab pos="3768725" algn="l"/>
                <a:tab pos="5310188" algn="l"/>
              </a:tabLst>
            </a:pPr>
            <a:r>
              <a:rPr lang="en-US" sz="1200" dirty="0"/>
              <a:t>	John Toney	Kelly Mitchell		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C5B76D65-1319-4891-A211-A6210E60A118}"/>
              </a:ext>
            </a:extLst>
          </p:cNvPr>
          <p:cNvSpPr txBox="1"/>
          <p:nvPr/>
        </p:nvSpPr>
        <p:spPr>
          <a:xfrm>
            <a:off x="402933" y="4294384"/>
            <a:ext cx="8454739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Bef>
                <a:spcPts val="0"/>
              </a:spcBef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en-US" sz="1400" b="1" i="1" dirty="0"/>
              <a:t>Status of an order, shipping: </a:t>
            </a:r>
            <a:r>
              <a:rPr lang="en-US" sz="1600" b="1" i="1" dirty="0">
                <a:hlinkClick r:id="rId6"/>
              </a:rPr>
              <a:t>orders@mcscontrols.com</a:t>
            </a:r>
            <a:r>
              <a:rPr lang="en-US" sz="1600" dirty="0"/>
              <a:t>		</a:t>
            </a:r>
            <a:r>
              <a:rPr lang="en-US" sz="1200" dirty="0"/>
              <a:t>Telephone 239-694-0089</a:t>
            </a:r>
          </a:p>
          <a:p>
            <a:pPr>
              <a:tabLst>
                <a:tab pos="628650" algn="l"/>
                <a:tab pos="2114550" algn="l"/>
                <a:tab pos="3768725" algn="l"/>
                <a:tab pos="5310188" algn="l"/>
              </a:tabLst>
            </a:pPr>
            <a:r>
              <a:rPr lang="en-US" sz="1200" dirty="0"/>
              <a:t>	Kelly Mitchell	John Toney		 		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535417BA-F36D-418B-BADA-8E587CE267E2}"/>
              </a:ext>
            </a:extLst>
          </p:cNvPr>
          <p:cNvSpPr txBox="1"/>
          <p:nvPr/>
        </p:nvSpPr>
        <p:spPr>
          <a:xfrm>
            <a:off x="402933" y="5059742"/>
            <a:ext cx="8454739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Bef>
                <a:spcPts val="0"/>
              </a:spcBef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en-US" sz="1400" b="1" i="1" dirty="0"/>
              <a:t>RMA </a:t>
            </a:r>
            <a:r>
              <a:rPr lang="en-US" sz="1000" b="1" i="1" dirty="0"/>
              <a:t>(Return Merchandise Authorization): </a:t>
            </a:r>
            <a:r>
              <a:rPr lang="en-US" sz="1600" b="1" i="1" dirty="0">
                <a:hlinkClick r:id="rId6"/>
              </a:rPr>
              <a:t>orders@mcscontrols.com</a:t>
            </a:r>
            <a:r>
              <a:rPr lang="en-US" sz="1600" dirty="0"/>
              <a:t>	</a:t>
            </a:r>
            <a:r>
              <a:rPr lang="en-US" sz="1200" dirty="0"/>
              <a:t>Telephone 239-694-0089</a:t>
            </a:r>
          </a:p>
          <a:p>
            <a:pPr>
              <a:tabLst>
                <a:tab pos="628650" algn="l"/>
                <a:tab pos="2114550" algn="l"/>
                <a:tab pos="3768725" algn="l"/>
                <a:tab pos="5310188" algn="l"/>
              </a:tabLst>
            </a:pPr>
            <a:r>
              <a:rPr lang="en-US" sz="1200" dirty="0"/>
              <a:t>	Kelly Mitchell	John Toney				</a:t>
            </a:r>
          </a:p>
        </p:txBody>
      </p:sp>
    </p:spTree>
    <p:extLst>
      <p:ext uri="{BB962C8B-B14F-4D97-AF65-F5344CB8AC3E}">
        <p14:creationId xmlns:p14="http://schemas.microsoft.com/office/powerpoint/2010/main" val="9156432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  <p:bldP spid="14" grpId="0"/>
      <p:bldP spid="15" grpId="0"/>
      <p:bldP spid="16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7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5"/>
</p:tagLst>
</file>

<file path=ppt/theme/theme1.xml><?xml version="1.0" encoding="utf-8"?>
<a:theme xmlns:a="http://schemas.openxmlformats.org/drawingml/2006/main" name="MCS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sential">
      <a:majorFont>
        <a:latin typeface="Arial Black"/>
        <a:ea typeface=""/>
        <a:cs typeface=""/>
        <a:font script="Jpan" typeface="ＭＳ Ｐゴシック"/>
        <a:font script="Hang" typeface="HY견고딕"/>
        <a:font script="Hans" typeface="微软雅黑"/>
        <a:font script="Hant" typeface="微軟正黑體"/>
        <a:font script="Arab" typeface="Tahoma"/>
        <a:font script="Hebr" typeface="Ta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MCS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sential">
      <a:majorFont>
        <a:latin typeface="Arial Black"/>
        <a:ea typeface=""/>
        <a:cs typeface=""/>
        <a:font script="Jpan" typeface="ＭＳ Ｐゴシック"/>
        <a:font script="Hang" typeface="HY견고딕"/>
        <a:font script="Hans" typeface="微软雅黑"/>
        <a:font script="Hant" typeface="微軟正黑體"/>
        <a:font script="Arab" typeface="Tahoma"/>
        <a:font script="Hebr" typeface="Ta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MCS THEME</Template>
  <TotalTime>1600</TotalTime>
  <Words>1646</Words>
  <Application>Microsoft Office PowerPoint</Application>
  <PresentationFormat>On-screen Show (4:3)</PresentationFormat>
  <Paragraphs>222</Paragraphs>
  <Slides>27</Slides>
  <Notes>25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27</vt:i4>
      </vt:variant>
    </vt:vector>
  </HeadingPairs>
  <TitlesOfParts>
    <vt:vector size="36" baseType="lpstr">
      <vt:lpstr>Arial</vt:lpstr>
      <vt:lpstr>Arial Black</vt:lpstr>
      <vt:lpstr>Arial Narrow</vt:lpstr>
      <vt:lpstr>Arial Rounded MT Bold</vt:lpstr>
      <vt:lpstr>Calibri</vt:lpstr>
      <vt:lpstr>Wingdings</vt:lpstr>
      <vt:lpstr>MCS THEME</vt:lpstr>
      <vt:lpstr>1_Custom Design</vt:lpstr>
      <vt:lpstr>1_MCS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Getting in Touch with MCS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Donald Walterick</dc:creator>
  <cp:lastModifiedBy>Donald Walterick</cp:lastModifiedBy>
  <cp:revision>114</cp:revision>
  <dcterms:created xsi:type="dcterms:W3CDTF">2017-08-10T17:30:29Z</dcterms:created>
  <dcterms:modified xsi:type="dcterms:W3CDTF">2022-06-09T14:00:14Z</dcterms:modified>
</cp:coreProperties>
</file>